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all" spc="0" normalizeH="0" baseline="0">
        <a:ln>
          <a:noFill/>
        </a:ln>
        <a:solidFill>
          <a:srgbClr val="FFFFFF"/>
        </a:solidFill>
        <a:effectLst/>
        <a:uFillTx/>
        <a:latin typeface="Trade Gothic LT Std"/>
        <a:ea typeface="Trade Gothic LT Std"/>
        <a:cs typeface="Trade Gothic LT Std"/>
        <a:sym typeface="Trade Gothic LT St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6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37171" y="696515"/>
            <a:ext cx="17395034" cy="86379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36277" y="-17860"/>
            <a:ext cx="23275936" cy="155172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gradFill flip="none" rotWithShape="1">
          <a:gsLst>
            <a:gs pos="0">
              <a:srgbClr val="000000"/>
            </a:gs>
            <a:gs pos="100000">
              <a:srgbClr val="53585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4387453" y="571500"/>
            <a:ext cx="15609094" cy="2982516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11200" b="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613610" indent="-613610">
              <a:defRPr sz="51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1070810" indent="-613610">
              <a:defRPr sz="5100" b="1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528010" indent="-613610">
              <a:defRPr sz="5100" b="1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985210" indent="-613610">
              <a:defRPr sz="5100" b="1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442410" indent="-613610">
              <a:defRPr sz="5100" b="1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154400" y="12802234"/>
            <a:ext cx="4267200" cy="551181"/>
          </a:xfrm>
          <a:prstGeom prst="rect">
            <a:avLst/>
          </a:prstGeom>
        </p:spPr>
        <p:txBody>
          <a:bodyPr wrap="square" lIns="91439" tIns="91439" rIns="91439" bIns="91439" anchor="ctr"/>
          <a:lstStyle>
            <a:lvl1pPr algn="r" defTabSz="4572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>
            <a:lvl1pPr algn="ctr" defTabSz="821531">
              <a:lnSpc>
                <a:spcPct val="100000"/>
              </a:lnSpc>
              <a:defRPr sz="11200" b="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 defTabSz="821531">
              <a:lnSpc>
                <a:spcPct val="100000"/>
              </a:lnSpc>
              <a:buSzTx/>
              <a:buNone/>
              <a:defRPr sz="44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 defTabSz="821531">
              <a:lnSpc>
                <a:spcPct val="100000"/>
              </a:lnSpc>
              <a:buSzTx/>
              <a:buNone/>
              <a:defRPr sz="44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 defTabSz="821531">
              <a:lnSpc>
                <a:spcPct val="100000"/>
              </a:lnSpc>
              <a:buSzTx/>
              <a:buNone/>
              <a:defRPr sz="44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 defTabSz="821531">
              <a:lnSpc>
                <a:spcPct val="100000"/>
              </a:lnSpc>
              <a:buSzTx/>
              <a:buNone/>
              <a:defRPr sz="44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 defTabSz="821531">
              <a:lnSpc>
                <a:spcPct val="100000"/>
              </a:lnSpc>
              <a:buSzTx/>
              <a:buNone/>
              <a:defRPr sz="44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/>
          <a:lstStyle>
            <a:lvl1pPr defTabSz="821531"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Text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</p:spPr>
        <p:txBody>
          <a:bodyPr/>
          <a:lstStyle>
            <a:lvl1pPr algn="ctr" defTabSz="821531">
              <a:lnSpc>
                <a:spcPct val="100000"/>
              </a:lnSpc>
              <a:defRPr sz="11200" b="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4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</p:spPr>
        <p:txBody>
          <a:bodyPr/>
          <a:lstStyle>
            <a:lvl1pPr marL="617361" indent="-617361" defTabSz="821531">
              <a:lnSpc>
                <a:spcPct val="100000"/>
              </a:lnSpc>
              <a:spcBef>
                <a:spcPts val="5900"/>
              </a:spcBef>
              <a:defRPr sz="50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1061861" indent="-617361" defTabSz="821531">
              <a:lnSpc>
                <a:spcPct val="100000"/>
              </a:lnSpc>
              <a:spcBef>
                <a:spcPts val="5900"/>
              </a:spcBef>
              <a:defRPr sz="50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506361" indent="-617361" defTabSz="821531">
              <a:lnSpc>
                <a:spcPct val="100000"/>
              </a:lnSpc>
              <a:spcBef>
                <a:spcPts val="5900"/>
              </a:spcBef>
              <a:defRPr sz="50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950861" indent="-617361" defTabSz="821531">
              <a:lnSpc>
                <a:spcPct val="100000"/>
              </a:lnSpc>
              <a:spcBef>
                <a:spcPts val="5900"/>
              </a:spcBef>
              <a:defRPr sz="50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395361" indent="-617361" defTabSz="821531">
              <a:lnSpc>
                <a:spcPct val="100000"/>
              </a:lnSpc>
              <a:spcBef>
                <a:spcPts val="5900"/>
              </a:spcBef>
              <a:defRPr sz="5000" cap="none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/>
          <a:lstStyle>
            <a:lvl1pPr defTabSz="821531"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gradFill flip="none" rotWithShape="1">
          <a:gsLst>
            <a:gs pos="0">
              <a:srgbClr val="1F1F1F"/>
            </a:gs>
            <a:gs pos="100000">
              <a:srgbClr val="51575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11200" b="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504062" y="-194764"/>
            <a:ext cx="18990885" cy="126605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6400" b="0">
                <a:solidFill>
                  <a:srgbClr val="FF2600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0" indent="2286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0" indent="4572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0" indent="6858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0" indent="914400" algn="ctr">
              <a:lnSpc>
                <a:spcPct val="100000"/>
              </a:lnSpc>
              <a:buSzTx/>
              <a:buNone/>
              <a:defRPr sz="4400" cap="none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338964" y="2857500"/>
            <a:ext cx="14466095" cy="964406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lnSpc>
                <a:spcPct val="100000"/>
              </a:lnSpc>
              <a:spcBef>
                <a:spcPts val="3200"/>
              </a:spcBef>
              <a:defRPr sz="380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08264" indent="-465364">
              <a:lnSpc>
                <a:spcPct val="100000"/>
              </a:lnSpc>
              <a:spcBef>
                <a:spcPts val="3200"/>
              </a:spcBef>
              <a:defRPr sz="3800" cap="none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354364" indent="-465364">
              <a:lnSpc>
                <a:spcPct val="100000"/>
              </a:lnSpc>
              <a:spcBef>
                <a:spcPts val="3200"/>
              </a:spcBef>
              <a:defRPr sz="3800" cap="none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798864" indent="-465364">
              <a:lnSpc>
                <a:spcPct val="100000"/>
              </a:lnSpc>
              <a:spcBef>
                <a:spcPts val="3200"/>
              </a:spcBef>
              <a:defRPr sz="3800" cap="none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43364" indent="-465364">
              <a:lnSpc>
                <a:spcPct val="100000"/>
              </a:lnSpc>
              <a:spcBef>
                <a:spcPts val="3200"/>
              </a:spcBef>
              <a:defRPr sz="3800" cap="none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084843" y="6983015"/>
            <a:ext cx="8277822" cy="5518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22398" y="898922"/>
            <a:ext cx="8268892" cy="55125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3848" y="-178594"/>
            <a:ext cx="19020235" cy="126801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00000"/>
              </a:lnSpc>
              <a:buSzTx/>
              <a:buNone/>
              <a:defRPr sz="3200" i="1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buSzTx/>
              <a:buNone/>
              <a:defRPr sz="520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948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algn="ctr">
              <a:defRPr sz="2400" cap="none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1pPr>
      <a:lvl2pPr marL="0" marR="0" indent="2286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2pPr>
      <a:lvl3pPr marL="0" marR="0" indent="4572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3pPr>
      <a:lvl4pPr marL="0" marR="0" indent="6858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4pPr>
      <a:lvl5pPr marL="0" marR="0" indent="9144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5pPr>
      <a:lvl6pPr marL="0" marR="0" indent="11430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6pPr>
      <a:lvl7pPr marL="0" marR="0" indent="13716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7pPr>
      <a:lvl8pPr marL="0" marR="0" indent="16002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8pPr>
      <a:lvl9pPr marL="0" marR="0" indent="1828800" algn="l" defTabSz="5842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1" i="0" u="none" strike="noStrike" cap="all" spc="0" baseline="0">
          <a:solidFill>
            <a:srgbClr val="FFFFFF"/>
          </a:solidFill>
          <a:uFillTx/>
          <a:latin typeface="+mj-lt"/>
          <a:ea typeface="+mj-ea"/>
          <a:cs typeface="+mj-cs"/>
          <a:sym typeface="Trade Gothic LT Std Condensed N"/>
        </a:defRPr>
      </a:lvl9pPr>
    </p:titleStyle>
    <p:bodyStyle>
      <a:lvl1pPr marL="6433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1pPr>
      <a:lvl2pPr marL="10878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2pPr>
      <a:lvl3pPr marL="15323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3pPr>
      <a:lvl4pPr marL="19768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4pPr>
      <a:lvl5pPr marL="24213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5pPr>
      <a:lvl6pPr marL="28658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6pPr>
      <a:lvl7pPr marL="33103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7pPr>
      <a:lvl8pPr marL="37548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8pPr>
      <a:lvl9pPr marL="4199355" marR="0" indent="-643355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5500" b="0" i="0" u="none" strike="noStrike" cap="all" spc="0" baseline="0">
          <a:solidFill>
            <a:srgbClr val="FFFFFF"/>
          </a:solidFill>
          <a:uFillTx/>
          <a:latin typeface="+mn-lt"/>
          <a:ea typeface="+mn-ea"/>
          <a:cs typeface="+mn-cs"/>
          <a:sym typeface="Trade Gothic LT Std Bold No. 2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hueOff val="-470046"/>
                <a:satOff val="-39544"/>
                <a:lumOff val="-34300"/>
              </a:schemeClr>
            </a:gs>
            <a:gs pos="100000">
              <a:schemeClr val="accent6">
                <a:hueOff val="-14870046"/>
                <a:satOff val="-49656"/>
                <a:lumOff val="-47829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ro-innovation PRINCIPLES"/>
          <p:cNvSpPr txBox="1"/>
          <p:nvPr/>
        </p:nvSpPr>
        <p:spPr>
          <a:xfrm>
            <a:off x="10016836" y="443386"/>
            <a:ext cx="8667988" cy="852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4600" b="1"/>
            </a:lvl1pPr>
          </a:lstStyle>
          <a:p>
            <a:r>
              <a:rPr dirty="0"/>
              <a:t>pro-innovation PRINCIPLES</a:t>
            </a:r>
          </a:p>
        </p:txBody>
      </p:sp>
      <p:sp>
        <p:nvSpPr>
          <p:cNvPr id="201" name="elements of management model"/>
          <p:cNvSpPr txBox="1"/>
          <p:nvPr/>
        </p:nvSpPr>
        <p:spPr>
          <a:xfrm rot="16200000">
            <a:off x="-3924926" y="7013192"/>
            <a:ext cx="10480108" cy="852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4600" b="1"/>
            </a:lvl1pPr>
          </a:lstStyle>
          <a:p>
            <a:r>
              <a:rPr dirty="0"/>
              <a:t>elements of management model</a:t>
            </a:r>
          </a:p>
        </p:txBody>
      </p:sp>
      <p:sp>
        <p:nvSpPr>
          <p:cNvPr id="202" name="Planning &amp;…"/>
          <p:cNvSpPr txBox="1"/>
          <p:nvPr/>
        </p:nvSpPr>
        <p:spPr>
          <a:xfrm>
            <a:off x="3274699" y="3321316"/>
            <a:ext cx="2787714" cy="1231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r" defTabSz="821531">
              <a:lnSpc>
                <a:spcPct val="90000"/>
              </a:lnSpc>
              <a:defRPr sz="4100" cap="none"/>
            </a:pPr>
            <a:r>
              <a:t>Planning &amp;</a:t>
            </a:r>
          </a:p>
          <a:p>
            <a:pPr algn="r" defTabSz="821531">
              <a:lnSpc>
                <a:spcPct val="90000"/>
              </a:lnSpc>
              <a:defRPr sz="4100" cap="none"/>
            </a:pPr>
            <a:r>
              <a:t>goal-setting</a:t>
            </a:r>
          </a:p>
        </p:txBody>
      </p:sp>
      <p:sp>
        <p:nvSpPr>
          <p:cNvPr id="203" name="Resource…"/>
          <p:cNvSpPr txBox="1"/>
          <p:nvPr/>
        </p:nvSpPr>
        <p:spPr>
          <a:xfrm>
            <a:off x="3689252" y="5211719"/>
            <a:ext cx="2354492" cy="1231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r" defTabSz="821531">
              <a:lnSpc>
                <a:spcPct val="90000"/>
              </a:lnSpc>
              <a:defRPr sz="4100" cap="none"/>
            </a:pPr>
            <a:r>
              <a:rPr dirty="0"/>
              <a:t>Resource</a:t>
            </a:r>
          </a:p>
          <a:p>
            <a:pPr algn="r" defTabSz="821531">
              <a:lnSpc>
                <a:spcPct val="90000"/>
              </a:lnSpc>
              <a:defRPr sz="4100" cap="none"/>
            </a:pPr>
            <a:r>
              <a:rPr dirty="0"/>
              <a:t>allocation</a:t>
            </a:r>
          </a:p>
        </p:txBody>
      </p:sp>
      <p:sp>
        <p:nvSpPr>
          <p:cNvPr id="204" name="Measurement…"/>
          <p:cNvSpPr txBox="1"/>
          <p:nvPr/>
        </p:nvSpPr>
        <p:spPr>
          <a:xfrm>
            <a:off x="2840956" y="7102122"/>
            <a:ext cx="3221457" cy="1231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r" defTabSz="821531">
              <a:lnSpc>
                <a:spcPct val="90000"/>
              </a:lnSpc>
              <a:defRPr sz="4100" cap="none"/>
            </a:pPr>
            <a:r>
              <a:t>Measurement</a:t>
            </a:r>
          </a:p>
          <a:p>
            <a:pPr algn="r" defTabSz="821531">
              <a:lnSpc>
                <a:spcPct val="90000"/>
              </a:lnSpc>
              <a:defRPr sz="4100" cap="none"/>
            </a:pPr>
            <a:r>
              <a:t>&amp; evaluation</a:t>
            </a:r>
          </a:p>
        </p:txBody>
      </p:sp>
      <p:sp>
        <p:nvSpPr>
          <p:cNvPr id="205" name="Staffing &amp;…"/>
          <p:cNvSpPr txBox="1"/>
          <p:nvPr/>
        </p:nvSpPr>
        <p:spPr>
          <a:xfrm>
            <a:off x="3577746" y="9435412"/>
            <a:ext cx="2484667" cy="1231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r" defTabSz="821531">
              <a:lnSpc>
                <a:spcPct val="90000"/>
              </a:lnSpc>
              <a:defRPr sz="4100" cap="none"/>
            </a:pPr>
            <a:r>
              <a:t>Staffing &amp;</a:t>
            </a:r>
          </a:p>
          <a:p>
            <a:pPr algn="r" defTabSz="821531">
              <a:lnSpc>
                <a:spcPct val="90000"/>
              </a:lnSpc>
              <a:defRPr sz="4100" cap="none"/>
            </a:pPr>
            <a:r>
              <a:t>job design</a:t>
            </a:r>
          </a:p>
        </p:txBody>
      </p:sp>
      <p:sp>
        <p:nvSpPr>
          <p:cNvPr id="206" name="Compensation…"/>
          <p:cNvSpPr txBox="1"/>
          <p:nvPr/>
        </p:nvSpPr>
        <p:spPr>
          <a:xfrm>
            <a:off x="2695681" y="11320250"/>
            <a:ext cx="3366732" cy="1231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r" defTabSz="821531">
              <a:lnSpc>
                <a:spcPct val="90000"/>
              </a:lnSpc>
              <a:defRPr sz="4100" cap="none"/>
            </a:pPr>
            <a:r>
              <a:t>Compensation</a:t>
            </a:r>
          </a:p>
          <a:p>
            <a:pPr algn="r" defTabSz="821531">
              <a:lnSpc>
                <a:spcPct val="90000"/>
              </a:lnSpc>
              <a:defRPr sz="4100" cap="none"/>
            </a:pPr>
            <a:r>
              <a:t>&amp; recognition</a:t>
            </a:r>
          </a:p>
        </p:txBody>
      </p:sp>
      <p:sp>
        <p:nvSpPr>
          <p:cNvPr id="207" name="Community"/>
          <p:cNvSpPr txBox="1"/>
          <p:nvPr/>
        </p:nvSpPr>
        <p:spPr>
          <a:xfrm>
            <a:off x="6827318" y="1868697"/>
            <a:ext cx="2729917" cy="66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r" defTabSz="821531">
              <a:lnSpc>
                <a:spcPct val="90000"/>
              </a:lnSpc>
              <a:defRPr sz="4100" cap="none"/>
            </a:lvl1pPr>
          </a:lstStyle>
          <a:p>
            <a:r>
              <a:t>Community</a:t>
            </a:r>
          </a:p>
        </p:txBody>
      </p:sp>
      <p:sp>
        <p:nvSpPr>
          <p:cNvPr id="208" name="Meritocracy"/>
          <p:cNvSpPr txBox="1"/>
          <p:nvPr/>
        </p:nvSpPr>
        <p:spPr>
          <a:xfrm>
            <a:off x="10447285" y="1868697"/>
            <a:ext cx="2787194" cy="66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r" defTabSz="821531">
              <a:lnSpc>
                <a:spcPct val="90000"/>
              </a:lnSpc>
              <a:defRPr sz="4100" cap="none"/>
            </a:lvl1pPr>
          </a:lstStyle>
          <a:p>
            <a:r>
              <a:t>Meritocracy</a:t>
            </a:r>
          </a:p>
        </p:txBody>
      </p:sp>
      <p:sp>
        <p:nvSpPr>
          <p:cNvPr id="209" name="Markets"/>
          <p:cNvSpPr txBox="1"/>
          <p:nvPr/>
        </p:nvSpPr>
        <p:spPr>
          <a:xfrm>
            <a:off x="14124530" y="1868697"/>
            <a:ext cx="1948346" cy="66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r" defTabSz="821531">
              <a:lnSpc>
                <a:spcPct val="90000"/>
              </a:lnSpc>
              <a:defRPr sz="4100" cap="none"/>
            </a:lvl1pPr>
          </a:lstStyle>
          <a:p>
            <a:r>
              <a:t>Markets</a:t>
            </a:r>
          </a:p>
        </p:txBody>
      </p:sp>
      <p:sp>
        <p:nvSpPr>
          <p:cNvPr id="210" name="Openness"/>
          <p:cNvSpPr txBox="1"/>
          <p:nvPr/>
        </p:nvSpPr>
        <p:spPr>
          <a:xfrm>
            <a:off x="16962927" y="1868697"/>
            <a:ext cx="2354492" cy="66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r" defTabSz="821531">
              <a:lnSpc>
                <a:spcPct val="90000"/>
              </a:lnSpc>
              <a:defRPr sz="4100" cap="none"/>
            </a:lvl1pPr>
          </a:lstStyle>
          <a:p>
            <a:r>
              <a:t>Openness</a:t>
            </a:r>
          </a:p>
        </p:txBody>
      </p:sp>
      <p:sp>
        <p:nvSpPr>
          <p:cNvPr id="211" name="Line"/>
          <p:cNvSpPr/>
          <p:nvPr/>
        </p:nvSpPr>
        <p:spPr>
          <a:xfrm>
            <a:off x="6547716" y="1536425"/>
            <a:ext cx="16316459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600" cap="none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2" name="Line"/>
          <p:cNvSpPr/>
          <p:nvPr/>
        </p:nvSpPr>
        <p:spPr>
          <a:xfrm flipV="1">
            <a:off x="2085250" y="2201316"/>
            <a:ext cx="1" cy="10853249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600" cap="none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3" name="Arrow"/>
          <p:cNvSpPr/>
          <p:nvPr/>
        </p:nvSpPr>
        <p:spPr>
          <a:xfrm>
            <a:off x="6942320" y="5192478"/>
            <a:ext cx="15695655" cy="1270001"/>
          </a:xfrm>
          <a:prstGeom prst="rightArrow">
            <a:avLst>
              <a:gd name="adj1" fmla="val 64510"/>
              <a:gd name="adj2" fmla="val 65316"/>
            </a:avLst>
          </a:prstGeom>
          <a:solidFill>
            <a:srgbClr val="EF5955"/>
          </a:solidFill>
          <a:ln w="381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algn="ctr">
              <a:defRPr sz="3600" cap="none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4" name="Arrow"/>
          <p:cNvSpPr/>
          <p:nvPr/>
        </p:nvSpPr>
        <p:spPr>
          <a:xfrm rot="5400000">
            <a:off x="10122259" y="7256567"/>
            <a:ext cx="10109929" cy="1270001"/>
          </a:xfrm>
          <a:prstGeom prst="rightArrow">
            <a:avLst>
              <a:gd name="adj1" fmla="val 64510"/>
              <a:gd name="adj2" fmla="val 65316"/>
            </a:avLst>
          </a:prstGeom>
          <a:solidFill>
            <a:srgbClr val="EF5955"/>
          </a:solidFill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600" cap="none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5" name="Arrow"/>
          <p:cNvSpPr/>
          <p:nvPr/>
        </p:nvSpPr>
        <p:spPr>
          <a:xfrm>
            <a:off x="6942320" y="9416171"/>
            <a:ext cx="15695655" cy="1270001"/>
          </a:xfrm>
          <a:prstGeom prst="rightArrow">
            <a:avLst>
              <a:gd name="adj1" fmla="val 64510"/>
              <a:gd name="adj2" fmla="val 65316"/>
            </a:avLst>
          </a:prstGeom>
          <a:solidFill>
            <a:srgbClr val="EF5955"/>
          </a:solidFill>
          <a:ln w="38100">
            <a:solidFill>
              <a:srgbClr val="FFFFFF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 lIns="71437" tIns="71437" rIns="71437" bIns="71437" anchor="ctr"/>
          <a:lstStyle/>
          <a:p>
            <a:pPr algn="ctr">
              <a:defRPr sz="3600" cap="none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16" name="Ownership"/>
          <p:cNvSpPr txBox="1"/>
          <p:nvPr/>
        </p:nvSpPr>
        <p:spPr>
          <a:xfrm>
            <a:off x="20207469" y="1868697"/>
            <a:ext cx="2528406" cy="661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r" defTabSz="821531">
              <a:lnSpc>
                <a:spcPct val="90000"/>
              </a:lnSpc>
              <a:defRPr sz="4100" cap="none"/>
            </a:lvl1pPr>
          </a:lstStyle>
          <a:p>
            <a:r>
              <a:t>Ownership</a:t>
            </a:r>
          </a:p>
        </p:txBody>
      </p:sp>
      <p:sp>
        <p:nvSpPr>
          <p:cNvPr id="217" name="Arrow"/>
          <p:cNvSpPr/>
          <p:nvPr/>
        </p:nvSpPr>
        <p:spPr>
          <a:xfrm rot="5400000">
            <a:off x="3282067" y="7275617"/>
            <a:ext cx="10109928" cy="1270001"/>
          </a:xfrm>
          <a:prstGeom prst="rightArrow">
            <a:avLst>
              <a:gd name="adj1" fmla="val 64510"/>
              <a:gd name="adj2" fmla="val 65316"/>
            </a:avLst>
          </a:prstGeom>
          <a:solidFill>
            <a:srgbClr val="EF5955"/>
          </a:solidFill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600" cap="none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hueOff val="-470046"/>
                <a:satOff val="-39544"/>
                <a:lumOff val="-34300"/>
              </a:schemeClr>
            </a:gs>
            <a:gs pos="100000">
              <a:schemeClr val="accent6">
                <a:hueOff val="-14870046"/>
                <a:satOff val="-49656"/>
                <a:lumOff val="-47829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INFORMED BY NEW PRINCIPLES"/>
          <p:cNvSpPr txBox="1"/>
          <p:nvPr/>
        </p:nvSpPr>
        <p:spPr>
          <a:xfrm>
            <a:off x="16404252" y="1399642"/>
            <a:ext cx="6033383" cy="2056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>
              <a:lnSpc>
                <a:spcPct val="90000"/>
              </a:lnSpc>
              <a:defRPr sz="6100">
                <a:solidFill>
                  <a:srgbClr val="EF5955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rPr dirty="0"/>
              <a:t>INFORMED BY NEW PRINCIPLES</a:t>
            </a:r>
          </a:p>
        </p:txBody>
      </p:sp>
      <p:sp>
        <p:nvSpPr>
          <p:cNvPr id="220" name="AVOWEDLY RADICAL"/>
          <p:cNvSpPr txBox="1"/>
          <p:nvPr/>
        </p:nvSpPr>
        <p:spPr>
          <a:xfrm>
            <a:off x="5038527" y="4712143"/>
            <a:ext cx="4933881" cy="2056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>
              <a:lnSpc>
                <a:spcPct val="90000"/>
              </a:lnSpc>
              <a:defRPr sz="6100">
                <a:solidFill>
                  <a:srgbClr val="EF5955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rPr dirty="0"/>
              <a:t>AVOWEDLY RADICAL</a:t>
            </a:r>
          </a:p>
        </p:txBody>
      </p:sp>
      <p:sp>
        <p:nvSpPr>
          <p:cNvPr id="221" name="HIGHLY GENERATIVE"/>
          <p:cNvSpPr txBox="1"/>
          <p:nvPr/>
        </p:nvSpPr>
        <p:spPr>
          <a:xfrm>
            <a:off x="5038527" y="8024644"/>
            <a:ext cx="7079396" cy="103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>
              <a:lnSpc>
                <a:spcPct val="90000"/>
              </a:lnSpc>
              <a:defRPr sz="6100">
                <a:solidFill>
                  <a:srgbClr val="EF5955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rPr dirty="0"/>
              <a:t>HIGHLY GENERATIVE</a:t>
            </a:r>
          </a:p>
        </p:txBody>
      </p:sp>
      <p:sp>
        <p:nvSpPr>
          <p:cNvPr id="222" name="PEER-REGULATED"/>
          <p:cNvSpPr txBox="1"/>
          <p:nvPr/>
        </p:nvSpPr>
        <p:spPr>
          <a:xfrm>
            <a:off x="16404252" y="8024644"/>
            <a:ext cx="6033383" cy="103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>
              <a:lnSpc>
                <a:spcPct val="90000"/>
              </a:lnSpc>
              <a:defRPr sz="6100">
                <a:solidFill>
                  <a:srgbClr val="EF5955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rPr dirty="0"/>
              <a:t>PEER-REGULATED</a:t>
            </a:r>
          </a:p>
        </p:txBody>
      </p:sp>
      <p:sp>
        <p:nvSpPr>
          <p:cNvPr id="223" name="EXPERIMENTAL"/>
          <p:cNvSpPr txBox="1"/>
          <p:nvPr/>
        </p:nvSpPr>
        <p:spPr>
          <a:xfrm>
            <a:off x="16404252" y="5280536"/>
            <a:ext cx="5773952" cy="919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 lnSpcReduction="10000"/>
          </a:bodyPr>
          <a:lstStyle>
            <a:lvl1pPr>
              <a:lnSpc>
                <a:spcPct val="90000"/>
              </a:lnSpc>
              <a:defRPr sz="6100">
                <a:solidFill>
                  <a:srgbClr val="EF5955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rPr dirty="0"/>
              <a:t>EXPERIMENTAL</a:t>
            </a:r>
          </a:p>
        </p:txBody>
      </p:sp>
      <p:sp>
        <p:nvSpPr>
          <p:cNvPr id="224" name="ENDURING"/>
          <p:cNvSpPr txBox="1"/>
          <p:nvPr/>
        </p:nvSpPr>
        <p:spPr>
          <a:xfrm>
            <a:off x="5038527" y="11365667"/>
            <a:ext cx="5488047" cy="1058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>
              <a:lnSpc>
                <a:spcPct val="90000"/>
              </a:lnSpc>
              <a:defRPr sz="6100">
                <a:solidFill>
                  <a:srgbClr val="EF5955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rPr lang="en-US" dirty="0"/>
              <a:t>INESCAPABLE</a:t>
            </a:r>
            <a:endParaRPr dirty="0"/>
          </a:p>
        </p:txBody>
      </p:sp>
      <p:sp>
        <p:nvSpPr>
          <p:cNvPr id="225" name="OPEN TO ANYONE"/>
          <p:cNvSpPr txBox="1"/>
          <p:nvPr/>
        </p:nvSpPr>
        <p:spPr>
          <a:xfrm>
            <a:off x="5038527" y="1971280"/>
            <a:ext cx="5773953" cy="91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 lnSpcReduction="10000"/>
          </a:bodyPr>
          <a:lstStyle>
            <a:lvl1pPr>
              <a:lnSpc>
                <a:spcPct val="90000"/>
              </a:lnSpc>
              <a:defRPr sz="6100">
                <a:solidFill>
                  <a:srgbClr val="EF5955"/>
                </a:solidFill>
                <a:latin typeface="+mn-lt"/>
                <a:ea typeface="+mn-ea"/>
                <a:cs typeface="+mn-cs"/>
                <a:sym typeface="Trade Gothic LT Std Bold No. 2"/>
              </a:defRPr>
            </a:lvl1pPr>
          </a:lstStyle>
          <a:p>
            <a:r>
              <a:rPr dirty="0"/>
              <a:t>OPEN TO ANYONE</a:t>
            </a:r>
          </a:p>
        </p:txBody>
      </p:sp>
      <p:pic>
        <p:nvPicPr>
          <p:cNvPr id="227" name="opinion.png" descr="opinio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5697" y="1020607"/>
            <a:ext cx="2428600" cy="2428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collaboration.png" descr="collaboratio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732850" y="7373419"/>
            <a:ext cx="2428600" cy="2428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constitution.png" descr="constitution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732850" y="759083"/>
            <a:ext cx="2428600" cy="2428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two-test-tubes.png" descr="two-test-tubes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732850" y="4066251"/>
            <a:ext cx="2428600" cy="2428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1" name="flag.png" descr="flag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45697" y="4066251"/>
            <a:ext cx="2428600" cy="2428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creativity.png" descr="creativity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45697" y="7373419"/>
            <a:ext cx="2428600" cy="2428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88A8E4-4A3A-364C-AED3-34E2817B34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97" y="10680587"/>
            <a:ext cx="2428600" cy="2428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1" animBg="1" advAuto="0"/>
      <p:bldP spid="221" grpId="2" animBg="1" advAuto="0"/>
      <p:bldP spid="222" grpId="3" animBg="1" advAuto="0"/>
      <p:bldP spid="223" grpId="4" animBg="1" advAuto="0"/>
      <p:bldP spid="224" grpId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Trade Gothic LT Std Condensed N"/>
        <a:ea typeface="Trade Gothic LT Std Condensed N"/>
        <a:cs typeface="Trade Gothic LT Std Condensed N"/>
      </a:majorFont>
      <a:minorFont>
        <a:latin typeface="Trade Gothic LT Std Bold No. 2"/>
        <a:ea typeface="Trade Gothic LT Std Bold No. 2"/>
        <a:cs typeface="Trade Gothic LT Std Bold No. 2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Trade Gothic LT Std"/>
            <a:ea typeface="Trade Gothic LT Std"/>
            <a:cs typeface="Trade Gothic LT Std"/>
            <a:sym typeface="Trade Gothic LT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Trade Gothic LT Std Condensed N"/>
        <a:ea typeface="Trade Gothic LT Std Condensed N"/>
        <a:cs typeface="Trade Gothic LT Std Condensed N"/>
      </a:majorFont>
      <a:minorFont>
        <a:latin typeface="Trade Gothic LT Std Bold No. 2"/>
        <a:ea typeface="Trade Gothic LT Std Bold No. 2"/>
        <a:cs typeface="Trade Gothic LT Std Bold No. 2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Trade Gothic LT Std"/>
            <a:ea typeface="Trade Gothic LT Std"/>
            <a:cs typeface="Trade Gothic LT Std"/>
            <a:sym typeface="Trade Gothic LT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6126517997334D91E53431C65E4D6B" ma:contentTypeVersion="10" ma:contentTypeDescription="Create a new document." ma:contentTypeScope="" ma:versionID="0a2afeaf563955a2cf8776e8f1437095">
  <xsd:schema xmlns:xsd="http://www.w3.org/2001/XMLSchema" xmlns:xs="http://www.w3.org/2001/XMLSchema" xmlns:p="http://schemas.microsoft.com/office/2006/metadata/properties" xmlns:ns2="26c2e727-2f0d-48bf-9251-b80434e351af" xmlns:ns3="67d0f3fe-3e97-4055-b051-a9bc1cbd7eef" targetNamespace="http://schemas.microsoft.com/office/2006/metadata/properties" ma:root="true" ma:fieldsID="1ea7ee5c17973b052f0fbe2db2f0a029" ns2:_="" ns3:_="">
    <xsd:import namespace="26c2e727-2f0d-48bf-9251-b80434e351af"/>
    <xsd:import namespace="67d0f3fe-3e97-4055-b051-a9bc1cbd7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2e727-2f0d-48bf-9251-b80434e351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f3fe-3e97-4055-b051-a9bc1cbd7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365681-713F-4830-9F7A-514D368C7E1B}"/>
</file>

<file path=customXml/itemProps2.xml><?xml version="1.0" encoding="utf-8"?>
<ds:datastoreItem xmlns:ds="http://schemas.openxmlformats.org/officeDocument/2006/customXml" ds:itemID="{64FBF860-CDAD-4433-9541-9689A6DB712F}"/>
</file>

<file path=customXml/itemProps3.xml><?xml version="1.0" encoding="utf-8"?>
<ds:datastoreItem xmlns:ds="http://schemas.openxmlformats.org/officeDocument/2006/customXml" ds:itemID="{2E31D7F9-AAFB-41D4-A185-1AFE01AC7998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</Words>
  <Application>Microsoft Macintosh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Century Gothic</vt:lpstr>
      <vt:lpstr>Helvetica Light</vt:lpstr>
      <vt:lpstr>Helvetica Neue</vt:lpstr>
      <vt:lpstr>Trade Gothic LT Std</vt:lpstr>
      <vt:lpstr>Trade Gothic LT Std Bold No. 2</vt:lpstr>
      <vt:lpstr>Trade Gothic LT Std Condensed N</vt:lpstr>
      <vt:lpstr>Black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Michele Zanini</cp:lastModifiedBy>
  <cp:revision>3</cp:revision>
  <dcterms:modified xsi:type="dcterms:W3CDTF">2019-11-20T05:30:16Z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0x010100C96126517997334D91E53431C65E4D6B</vt:lpwstr>
  </property>
</Properties>
</file>