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4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2" r:id="rId5"/>
    <p:sldMasterId id="2147483684" r:id="rId6"/>
  </p:sldMasterIdLst>
  <p:notesMasterIdLst>
    <p:notesMasterId r:id="rId12"/>
  </p:notesMasterIdLst>
  <p:sldIdLst>
    <p:sldId id="260" r:id="rId7"/>
    <p:sldId id="257" r:id="rId8"/>
    <p:sldId id="2545" r:id="rId9"/>
    <p:sldId id="261" r:id="rId10"/>
    <p:sldId id="254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845512-0F96-4358-9713-807D122BA90F}" v="6" dt="2019-11-21T11:39:22.6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96"/>
  </p:normalViewPr>
  <p:slideViewPr>
    <p:cSldViewPr snapToGrid="0" snapToObjects="1">
      <p:cViewPr>
        <p:scale>
          <a:sx n="80" d="100"/>
          <a:sy n="80" d="100"/>
        </p:scale>
        <p:origin x="-96" y="-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226548c2493e61e6eb2817a97c3d14fdd4423ead890a121ca8302465374748fb::" providerId="AD" clId="Web-{B4845512-0F96-4358-9713-807D122BA90F}"/>
    <pc:docChg chg="addSld modSld">
      <pc:chgData name="Guest User" userId="S::urn:spo:anon#226548c2493e61e6eb2817a97c3d14fdd4423ead890a121ca8302465374748fb::" providerId="AD" clId="Web-{B4845512-0F96-4358-9713-807D122BA90F}" dt="2019-11-21T11:39:22.697" v="4"/>
      <pc:docMkLst>
        <pc:docMk/>
      </pc:docMkLst>
      <pc:sldChg chg="addSp delSp modSp new mod setBg">
        <pc:chgData name="Guest User" userId="S::urn:spo:anon#226548c2493e61e6eb2817a97c3d14fdd4423ead890a121ca8302465374748fb::" providerId="AD" clId="Web-{B4845512-0F96-4358-9713-807D122BA90F}" dt="2019-11-21T11:39:22.697" v="4"/>
        <pc:sldMkLst>
          <pc:docMk/>
          <pc:sldMk cId="3542327276" sldId="2546"/>
        </pc:sldMkLst>
        <pc:picChg chg="add del mod">
          <ac:chgData name="Guest User" userId="S::urn:spo:anon#226548c2493e61e6eb2817a97c3d14fdd4423ead890a121ca8302465374748fb::" providerId="AD" clId="Web-{B4845512-0F96-4358-9713-807D122BA90F}" dt="2019-11-21T11:39:11.946" v="2"/>
          <ac:picMkLst>
            <pc:docMk/>
            <pc:sldMk cId="3542327276" sldId="2546"/>
            <ac:picMk id="2" creationId="{392116E1-E2B8-49AB-B9AA-25892E3F9D69}"/>
          </ac:picMkLst>
        </pc:picChg>
        <pc:picChg chg="add mod">
          <ac:chgData name="Guest User" userId="S::urn:spo:anon#226548c2493e61e6eb2817a97c3d14fdd4423ead890a121ca8302465374748fb::" providerId="AD" clId="Web-{B4845512-0F96-4358-9713-807D122BA90F}" dt="2019-11-21T11:39:22.697" v="4"/>
          <ac:picMkLst>
            <pc:docMk/>
            <pc:sldMk cId="3542327276" sldId="2546"/>
            <ac:picMk id="4" creationId="{F29BDD8D-FC28-4D5D-8578-890A9BED055D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4161220043572986E-2"/>
          <c:y val="8.3247156153050672E-2"/>
          <c:w val="0.97167755991285409"/>
          <c:h val="0.88986556359875912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5.894519131334023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b="1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F5DA-48B4-9143-6EEBCA446982}"/>
                </c:ext>
              </c:extLst>
            </c:dLbl>
            <c:dLbl>
              <c:idx val="1"/>
              <c:layout>
                <c:manualLayout>
                  <c:x val="0"/>
                  <c:y val="-7.0837642192347464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b="1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F5DA-48B4-9143-6EEBCA446982}"/>
                </c:ext>
              </c:extLst>
            </c:dLbl>
            <c:dLbl>
              <c:idx val="2"/>
              <c:layout>
                <c:manualLayout>
                  <c:x val="0"/>
                  <c:y val="-0.11168562564632885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b="1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F5DA-48B4-9143-6EEBCA446982}"/>
                </c:ext>
              </c:extLst>
            </c:dLbl>
            <c:dLbl>
              <c:idx val="3"/>
              <c:layout>
                <c:manualLayout>
                  <c:x val="0"/>
                  <c:y val="-0.19855222337125128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b="1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F5DA-48B4-9143-6EEBCA446982}"/>
                </c:ext>
              </c:extLst>
            </c:dLbl>
            <c:dLbl>
              <c:idx val="4"/>
              <c:layout>
                <c:manualLayout>
                  <c:x val="0"/>
                  <c:y val="-0.2440537745604963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b="1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F5DA-48B4-9143-6EEBCA446982}"/>
                </c:ext>
              </c:extLst>
            </c:dLbl>
            <c:dLbl>
              <c:idx val="5"/>
              <c:layout>
                <c:manualLayout>
                  <c:x val="0"/>
                  <c:y val="-0.3210961737331954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b="1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F5DA-48B4-9143-6EEBCA446982}"/>
                </c:ext>
              </c:extLst>
            </c:dLbl>
            <c:dLbl>
              <c:idx val="6"/>
              <c:layout>
                <c:manualLayout>
                  <c:x val="0"/>
                  <c:y val="-0.3857290589451913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b="1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F5DA-48B4-9143-6EEBCA446982}"/>
                </c:ext>
              </c:extLst>
            </c:dLbl>
            <c:dLbl>
              <c:idx val="7"/>
              <c:layout>
                <c:manualLayout>
                  <c:x val="0"/>
                  <c:y val="-0.4865563598759048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b="1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F5DA-48B4-9143-6EEBCA44698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Sheet1!$A$1:$H$1</c:f>
              <c:numCache>
                <c:formatCode>General</c:formatCode>
                <c:ptCount val="8"/>
                <c:pt idx="0">
                  <c:v>36.204279999999997</c:v>
                </c:pt>
                <c:pt idx="1">
                  <c:v>60.361359999999998</c:v>
                </c:pt>
                <c:pt idx="2">
                  <c:v>142.29334</c:v>
                </c:pt>
                <c:pt idx="3">
                  <c:v>318</c:v>
                </c:pt>
                <c:pt idx="4">
                  <c:v>410.14399999999995</c:v>
                </c:pt>
                <c:pt idx="5">
                  <c:v>565.72799999999995</c:v>
                </c:pt>
                <c:pt idx="6">
                  <c:v>696.90000000000009</c:v>
                </c:pt>
                <c:pt idx="7">
                  <c:v>900.13499999999988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5DA-48B4-9143-6EEBCA4469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91252736"/>
        <c:axId val="191266816"/>
      </c:barChart>
      <c:catAx>
        <c:axId val="19125273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91266816"/>
        <c:crosses val="min"/>
        <c:auto val="0"/>
        <c:lblAlgn val="ctr"/>
        <c:lblOffset val="100"/>
        <c:noMultiLvlLbl val="0"/>
      </c:catAx>
      <c:valAx>
        <c:axId val="191266816"/>
        <c:scaling>
          <c:orientation val="minMax"/>
          <c:max val="900.13499999999988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91252736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209B8A-EC73-3A4D-B4D4-9F3244DB31E9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9D470-BE0D-254F-86F5-3CC13B9B7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02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40948F-2930-414A-A0BF-554802105A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182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5358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CBC8-4FAA-5B45-9F8A-8B7FAD22DE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31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ACF62-6E4A-3D40-8FEC-54393E7AF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C3EAF8-2AED-3F4E-B8AA-667E5A3B5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4FDF1-EB9E-AF44-8381-231C4D04E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4224-A8D1-4042-8863-556E37688CCC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F2270-F4FF-0940-8866-3D11E24BB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6BEA8-B3FD-C44B-B2B5-A6BFA1218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F4BDA-0D06-A244-9363-CBDDF812E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6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88CC1-1D8E-4A40-9BE5-0B74CBE79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6CA4F0-1ED5-1542-B1AF-634BFE6CF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C23B4-B2AF-784B-8DAD-DCB9BF338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4224-A8D1-4042-8863-556E37688CCC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7734F-B0D7-CE45-85E5-5F03B83F5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036A2-3E6D-D147-A8B5-8F4AC0756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F4BDA-0D06-A244-9363-CBDDF812E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547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4C4D74-18EF-DC4B-B813-B03139FC2E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13A037-9132-704C-8E83-E7F643AE57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28F63-3398-B640-82C8-B242C2D26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4224-A8D1-4042-8863-556E37688CCC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C3EAB-38EE-EF4E-B9AA-6A1863BB4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EF005-D955-3D4E-A4BE-9EFFFDF18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F4BDA-0D06-A244-9363-CBDDF812E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30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670BB-72D2-B54F-8623-DFC9007C85DE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00132-4F2E-E74E-BEF8-3324E8E5C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91610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670BB-72D2-B54F-8623-DFC9007C85DE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00132-4F2E-E74E-BEF8-3324E8E5C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06554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670BB-72D2-B54F-8623-DFC9007C85DE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00132-4F2E-E74E-BEF8-3324E8E5C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85647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670BB-72D2-B54F-8623-DFC9007C85DE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00132-4F2E-E74E-BEF8-3324E8E5C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63325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670BB-72D2-B54F-8623-DFC9007C85DE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00132-4F2E-E74E-BEF8-3324E8E5C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141407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670BB-72D2-B54F-8623-DFC9007C85DE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00132-4F2E-E74E-BEF8-3324E8E5C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05239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670BB-72D2-B54F-8623-DFC9007C85DE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00132-4F2E-E74E-BEF8-3324E8E5C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5321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670BB-72D2-B54F-8623-DFC9007C85DE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00132-4F2E-E74E-BEF8-3324E8E5C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21019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5D175-5463-CC4D-9782-8727B5EE7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502F0-14D6-2143-B635-02F6D1B289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31EB5-4A1E-4746-A75C-5750DBE53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4224-A8D1-4042-8863-556E37688CCC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B65E7-356C-2A4B-92AF-24F682D19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1A7B8-41F4-7D4D-987B-3CA6AC8F4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F4BDA-0D06-A244-9363-CBDDF812E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184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670BB-72D2-B54F-8623-DFC9007C85DE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00132-4F2E-E74E-BEF8-3324E8E5C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54867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670BB-72D2-B54F-8623-DFC9007C85DE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00132-4F2E-E74E-BEF8-3324E8E5C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57484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670BB-72D2-B54F-8623-DFC9007C85DE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00132-4F2E-E74E-BEF8-3324E8E5C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51514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710363"/>
            <a:ext cx="12192000" cy="192087"/>
          </a:xfrm>
          <a:prstGeom prst="rect">
            <a:avLst/>
          </a:prstGeom>
          <a:solidFill>
            <a:srgbClr val="D7DB6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07" tIns="45704" rIns="91407" bIns="45704" anchor="ctr"/>
          <a:lstStyle/>
          <a:p>
            <a:pPr algn="ctr" defTabSz="457200">
              <a:defRPr/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6856" y="5410839"/>
            <a:ext cx="11288584" cy="737859"/>
          </a:xfrm>
        </p:spPr>
        <p:txBody>
          <a:bodyPr lIns="0" anchor="b" anchorCtr="0">
            <a:normAutofit/>
          </a:bodyPr>
          <a:lstStyle>
            <a:lvl1pPr algn="l">
              <a:defRPr sz="2800" spc="-40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855" y="6148698"/>
            <a:ext cx="11288584" cy="427363"/>
          </a:xfrm>
        </p:spPr>
        <p:txBody>
          <a:bodyPr lIns="0">
            <a:normAutofit/>
          </a:bodyPr>
          <a:lstStyle>
            <a:lvl1pPr marL="0" indent="0" algn="l">
              <a:buNone/>
              <a:defRPr sz="1400" i="0" spc="-40" baseline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Presented by: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40994912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308548"/>
            <a:ext cx="12192000" cy="1528373"/>
          </a:xfrm>
          <a:prstGeom prst="rect">
            <a:avLst/>
          </a:prstGeom>
          <a:gradFill flip="none" rotWithShape="1">
            <a:gsLst>
              <a:gs pos="0">
                <a:srgbClr val="D4DDDA"/>
              </a:gs>
              <a:gs pos="100000">
                <a:schemeClr val="bg1">
                  <a:tint val="44500"/>
                  <a:satMod val="160000"/>
                  <a:lumMod val="0"/>
                  <a:lumOff val="10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07" tIns="45704" rIns="91407" bIns="45704" anchor="ctr"/>
          <a:lstStyle/>
          <a:p>
            <a:pPr algn="ctr" defTabSz="457200">
              <a:defRPr/>
            </a:pP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226328"/>
            <a:ext cx="12192000" cy="10716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528" y="3284109"/>
            <a:ext cx="10363200" cy="956050"/>
          </a:xfrm>
        </p:spPr>
        <p:txBody>
          <a:bodyPr anchor="b" anchorCtr="0">
            <a:normAutofit/>
          </a:bodyPr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003" y="4430127"/>
            <a:ext cx="5264720" cy="787979"/>
          </a:xfrm>
        </p:spPr>
        <p:txBody>
          <a:bodyPr anchor="t" anchorCtr="0"/>
          <a:lstStyle>
            <a:lvl1pPr marL="0" indent="0">
              <a:buNone/>
              <a:defRPr sz="2000">
                <a:solidFill>
                  <a:srgbClr val="919A9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5836920"/>
            <a:ext cx="12192000" cy="0"/>
          </a:xfrm>
          <a:prstGeom prst="line">
            <a:avLst/>
          </a:prstGeom>
          <a:ln w="12700">
            <a:solidFill>
              <a:srgbClr val="D4DDD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355616" y="485362"/>
            <a:ext cx="7680720" cy="125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3"/>
            </p:custDataLst>
          </p:nvPr>
        </p:nvSpPr>
        <p:spPr>
          <a:xfrm>
            <a:off x="-12990" y="-105291"/>
            <a:ext cx="184731" cy="369332"/>
          </a:xfrm>
          <a:prstGeom prst="rect">
            <a:avLst/>
          </a:prstGeom>
          <a:solidFill>
            <a:schemeClr val="accent3"/>
          </a:solidFill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2400" spc="-4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350" y="196226"/>
            <a:ext cx="9761240" cy="371809"/>
          </a:xfrm>
        </p:spPr>
        <p:txBody>
          <a:bodyPr/>
          <a:lstStyle>
            <a:lvl1pPr>
              <a:defRPr sz="24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636" y="1310028"/>
            <a:ext cx="11356236" cy="4847239"/>
          </a:xfr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15636" y="568325"/>
            <a:ext cx="9865014" cy="401493"/>
          </a:xfrm>
        </p:spPr>
        <p:txBody>
          <a:bodyPr/>
          <a:lstStyle>
            <a:lvl1pPr marL="111125" indent="0">
              <a:buNone/>
              <a:defRPr sz="20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4695506" y="6365857"/>
            <a:ext cx="6992054" cy="401783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3004458" y="6359084"/>
            <a:ext cx="8863214" cy="394701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noAutofit/>
          </a:bodyPr>
          <a:lstStyle/>
          <a:p>
            <a:pPr algn="r"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Board of Directors Meeting – August 22, 2019 | Executive Session 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fld id="{58E74E8A-D37A-48C9-9562-A09BDA80EF7E}" type="slidenum">
              <a:rPr lang="en-US" sz="120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‹#›</a:t>
            </a:fld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6164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9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3"/>
            </p:custDataLst>
          </p:nvPr>
        </p:nvSpPr>
        <p:spPr>
          <a:xfrm>
            <a:off x="-12990" y="-105291"/>
            <a:ext cx="184731" cy="369332"/>
          </a:xfrm>
          <a:prstGeom prst="rect">
            <a:avLst/>
          </a:prstGeom>
          <a:solidFill>
            <a:schemeClr val="accent3"/>
          </a:solidFill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2400" spc="-4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36" y="196226"/>
            <a:ext cx="9760954" cy="371809"/>
          </a:xfrm>
        </p:spPr>
        <p:txBody>
          <a:bodyPr/>
          <a:lstStyle>
            <a:lvl1pPr>
              <a:defRPr sz="24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636" y="1310028"/>
            <a:ext cx="11356236" cy="4847239"/>
          </a:xfr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15925" y="568325"/>
            <a:ext cx="9864725" cy="401493"/>
          </a:xfrm>
        </p:spPr>
        <p:txBody>
          <a:bodyPr/>
          <a:lstStyle>
            <a:lvl1pPr marL="111125" indent="0">
              <a:buNone/>
              <a:defRPr sz="20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4695506" y="6365857"/>
            <a:ext cx="6992054" cy="401783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3004458" y="6359084"/>
            <a:ext cx="8863214" cy="394701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noAutofit/>
          </a:bodyPr>
          <a:lstStyle/>
          <a:p>
            <a:pPr algn="r"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Board of Directors Meeting – August 22, 2019 | Operational Review 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fld id="{58E74E8A-D37A-48C9-9562-A09BDA80EF7E}" type="slidenum">
              <a:rPr lang="en-US" sz="120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‹#›</a:t>
            </a:fld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8270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3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3"/>
            </p:custDataLst>
          </p:nvPr>
        </p:nvSpPr>
        <p:spPr>
          <a:xfrm>
            <a:off x="-12990" y="-105291"/>
            <a:ext cx="184731" cy="369332"/>
          </a:xfrm>
          <a:prstGeom prst="rect">
            <a:avLst/>
          </a:prstGeom>
          <a:solidFill>
            <a:schemeClr val="accent3"/>
          </a:solidFill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2400" spc="-4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36" y="196226"/>
            <a:ext cx="9760954" cy="371809"/>
          </a:xfrm>
        </p:spPr>
        <p:txBody>
          <a:bodyPr/>
          <a:lstStyle>
            <a:lvl1pPr>
              <a:defRPr sz="24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636" y="1310028"/>
            <a:ext cx="11356236" cy="4847239"/>
          </a:xfr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15925" y="568325"/>
            <a:ext cx="9864725" cy="401493"/>
          </a:xfrm>
        </p:spPr>
        <p:txBody>
          <a:bodyPr/>
          <a:lstStyle>
            <a:lvl1pPr marL="111125" indent="0">
              <a:buNone/>
              <a:defRPr sz="20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4695506" y="6365857"/>
            <a:ext cx="6992054" cy="401783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3004458" y="6359084"/>
            <a:ext cx="8863214" cy="394701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noAutofit/>
          </a:bodyPr>
          <a:lstStyle/>
          <a:p>
            <a:pPr algn="r"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Board of Directors Meeting – August 22, 2019 | </a:t>
            </a:r>
            <a:r>
              <a:rPr lang="en-US" sz="12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Uman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Integration 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fld id="{58E74E8A-D37A-48C9-9562-A09BDA80EF7E}" type="slidenum">
              <a:rPr lang="en-US" sz="120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‹#›</a:t>
            </a:fld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202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3"/>
            </p:custDataLst>
          </p:nvPr>
        </p:nvSpPr>
        <p:spPr>
          <a:xfrm>
            <a:off x="-12990" y="-105291"/>
            <a:ext cx="184731" cy="369332"/>
          </a:xfrm>
          <a:prstGeom prst="rect">
            <a:avLst/>
          </a:prstGeom>
          <a:solidFill>
            <a:schemeClr val="accent3"/>
          </a:solidFill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2400" spc="-4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36" y="196226"/>
            <a:ext cx="9760954" cy="371809"/>
          </a:xfrm>
        </p:spPr>
        <p:txBody>
          <a:bodyPr/>
          <a:lstStyle>
            <a:lvl1pPr>
              <a:defRPr sz="24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636" y="1310028"/>
            <a:ext cx="11356236" cy="4847239"/>
          </a:xfr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15925" y="568325"/>
            <a:ext cx="9864725" cy="401493"/>
          </a:xfrm>
        </p:spPr>
        <p:txBody>
          <a:bodyPr/>
          <a:lstStyle>
            <a:lvl1pPr marL="111125" indent="0">
              <a:buNone/>
              <a:defRPr sz="20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4695506" y="6365857"/>
            <a:ext cx="6992054" cy="401783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3004458" y="6359084"/>
            <a:ext cx="8863214" cy="394701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noAutofit/>
          </a:bodyPr>
          <a:lstStyle/>
          <a:p>
            <a:pPr algn="r">
              <a:defRPr/>
            </a:pPr>
            <a:fld id="{58E74E8A-D37A-48C9-9562-A09BDA80EF7E}" type="slidenum">
              <a:rPr lang="en-US" sz="120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‹#›</a:t>
            </a:fld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7243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1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3"/>
            </p:custDataLst>
          </p:nvPr>
        </p:nvSpPr>
        <p:spPr>
          <a:xfrm>
            <a:off x="-12990" y="-105291"/>
            <a:ext cx="184731" cy="369332"/>
          </a:xfrm>
          <a:prstGeom prst="rect">
            <a:avLst/>
          </a:prstGeom>
          <a:solidFill>
            <a:schemeClr val="accent3"/>
          </a:solidFill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2400" spc="-4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350" y="196226"/>
            <a:ext cx="9761240" cy="371809"/>
          </a:xfrm>
        </p:spPr>
        <p:txBody>
          <a:bodyPr/>
          <a:lstStyle>
            <a:lvl1pPr>
              <a:defRPr sz="24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636" y="1310028"/>
            <a:ext cx="11356236" cy="4847239"/>
          </a:xfr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15636" y="568325"/>
            <a:ext cx="9865014" cy="401493"/>
          </a:xfrm>
        </p:spPr>
        <p:txBody>
          <a:bodyPr/>
          <a:lstStyle>
            <a:lvl1pPr marL="111125" indent="0">
              <a:buNone/>
              <a:defRPr sz="20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4695506" y="6365857"/>
            <a:ext cx="6992054" cy="401783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3004458" y="6359084"/>
            <a:ext cx="8863214" cy="394701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noAutofit/>
          </a:bodyPr>
          <a:lstStyle/>
          <a:p>
            <a:pPr algn="r"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Board of Directors Meeting – August 22, 2019 | M&amp;A Scan 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fld id="{58E74E8A-D37A-48C9-9562-A09BDA80EF7E}" type="slidenum">
              <a:rPr lang="en-US" sz="120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‹#›</a:t>
            </a:fld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020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E9B73-129E-414E-86D6-ABCC97DA6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0DC9A-3A95-BF4E-A7A2-7F5A7D0B9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2BAFB-38FA-9E46-A815-1812B8E8F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4224-A8D1-4042-8863-556E37688CCC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1EC35-219F-AF40-B4AE-9F875FAB9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6F9D9-70FF-7948-8E93-BCDFA57FD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F4BDA-0D06-A244-9363-CBDDF812E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07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3"/>
            </p:custDataLst>
          </p:nvPr>
        </p:nvSpPr>
        <p:spPr>
          <a:xfrm>
            <a:off x="-12990" y="-105291"/>
            <a:ext cx="184731" cy="369332"/>
          </a:xfrm>
          <a:prstGeom prst="rect">
            <a:avLst/>
          </a:prstGeom>
          <a:solidFill>
            <a:schemeClr val="accent3"/>
          </a:solidFill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2400" spc="-4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350" y="196226"/>
            <a:ext cx="9761240" cy="371809"/>
          </a:xfrm>
        </p:spPr>
        <p:txBody>
          <a:bodyPr/>
          <a:lstStyle>
            <a:lvl1pPr>
              <a:defRPr sz="24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636" y="1310028"/>
            <a:ext cx="11356236" cy="4847239"/>
          </a:xfr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15636" y="568325"/>
            <a:ext cx="9865014" cy="401493"/>
          </a:xfrm>
        </p:spPr>
        <p:txBody>
          <a:bodyPr/>
          <a:lstStyle>
            <a:lvl1pPr marL="111125" indent="0">
              <a:buNone/>
              <a:defRPr sz="20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4695506" y="6365857"/>
            <a:ext cx="6992054" cy="401783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3004458" y="6359084"/>
            <a:ext cx="8863214" cy="394701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noAutofit/>
          </a:bodyPr>
          <a:lstStyle/>
          <a:p>
            <a:pPr algn="r"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Board of Directors Meeting – August 22, 2019 | IVD Partnerships 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fld id="{58E74E8A-D37A-48C9-9562-A09BDA80EF7E}" type="slidenum">
              <a:rPr lang="en-US" sz="120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‹#›</a:t>
            </a:fld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258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9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3"/>
            </p:custDataLst>
          </p:nvPr>
        </p:nvSpPr>
        <p:spPr>
          <a:xfrm>
            <a:off x="-12990" y="-105291"/>
            <a:ext cx="184731" cy="369332"/>
          </a:xfrm>
          <a:prstGeom prst="rect">
            <a:avLst/>
          </a:prstGeom>
          <a:solidFill>
            <a:schemeClr val="accent3"/>
          </a:solidFill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2400" spc="-4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36" y="196226"/>
            <a:ext cx="9760954" cy="371809"/>
          </a:xfrm>
        </p:spPr>
        <p:txBody>
          <a:bodyPr/>
          <a:lstStyle>
            <a:lvl1pPr>
              <a:defRPr sz="24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636" y="1310028"/>
            <a:ext cx="11356236" cy="4847239"/>
          </a:xfr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15925" y="568325"/>
            <a:ext cx="9864725" cy="401493"/>
          </a:xfrm>
        </p:spPr>
        <p:txBody>
          <a:bodyPr/>
          <a:lstStyle>
            <a:lvl1pPr marL="111125" indent="0">
              <a:buNone/>
              <a:defRPr sz="20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4695506" y="6365857"/>
            <a:ext cx="6992054" cy="401783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3004458" y="6359084"/>
            <a:ext cx="8863214" cy="394701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noAutofit/>
          </a:bodyPr>
          <a:lstStyle/>
          <a:p>
            <a:pPr algn="r"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Board of Directors Meeting – August 22, 2019 | Board Calendar 2020-21 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fld id="{58E74E8A-D37A-48C9-9562-A09BDA80EF7E}" type="slidenum">
              <a:rPr lang="en-US" sz="120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‹#›</a:t>
            </a:fld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8786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EDDB4-22B3-43A9-94A5-7CD8B32C0103}" type="datetimeFigureOut">
              <a:rPr lang="en-US">
                <a:solidFill>
                  <a:prstClr val="black"/>
                </a:solidFill>
              </a:rPr>
              <a:pPr/>
              <a:t>11/21/2019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90F9F-9EB6-4E21-ABD3-3BEB24E5A7F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10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F8AA2-D0A6-7B46-86B9-C919E1F6F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8A67F-0140-894B-9E6A-C5D9EDCFB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C6934A-001B-E345-8A9F-1CD89CD60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595CA4-C953-0F41-9FAF-80DB07FD3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4224-A8D1-4042-8863-556E37688CCC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70554F-0BC9-BF42-84C8-5BCAA3053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C01F44-3F5B-3C4A-BB9B-1D1E2C54A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F4BDA-0D06-A244-9363-CBDDF812E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646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1D569-CAE9-C64F-A9C0-4A7D983D2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2A09F-19AB-7D4E-AFC4-D74B3E140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29477-1DD2-824A-91D6-BCD41F067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3971B-043A-8443-A312-18CAB3814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396F8C-C169-AE45-A3A3-C5E1C31CCE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12725A-B0BE-8E46-B1AE-9A0742B54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4224-A8D1-4042-8863-556E37688CCC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6E0CCE-1624-FC48-B329-1599020D8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781CA7-7933-4341-A4CB-9D9C207D2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F4BDA-0D06-A244-9363-CBDDF812E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95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6EEA3-5E80-4C44-AF8D-F2AEA2904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2ABFE-05BD-5645-884C-E7FC4FCA6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4224-A8D1-4042-8863-556E37688CCC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6B0288-83B2-6444-BA55-2ED0D48C6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1D6FA2-CB35-DE4D-8DFA-908287C6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F4BDA-0D06-A244-9363-CBDDF812E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16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996612-2BCE-3846-8DBB-BE86A8088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4224-A8D1-4042-8863-556E37688CCC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EE8977-6033-934D-9E3E-72242B8D5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C4189-DE77-BA4A-93C8-9DA2DBC2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F4BDA-0D06-A244-9363-CBDDF812E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52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3D2E2-2D0C-734A-B068-662C5478A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47232-52CE-204B-9648-D39B1572F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AC869-4086-0C4B-B8C2-C50EC0909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B614E8-3BEA-A742-8295-B69DD1FAF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4224-A8D1-4042-8863-556E37688CCC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399BD3-2474-174A-AE02-8A189B877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C21D73-2894-0F4F-8A1E-5EF00FB36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F4BDA-0D06-A244-9363-CBDDF812E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65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446A2-D604-3040-A11A-45C2DD754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F83C42-98C4-D447-808A-968A1F8994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08546C-73FC-7046-AE1C-DBBDC3EB7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DA731B-4CDA-AD4A-9274-76FD4DC8C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4224-A8D1-4042-8863-556E37688CCC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AE099A-9C98-DD46-BDDF-D31B7C197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8C8303-9425-D946-85FB-460E020CF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F4BDA-0D06-A244-9363-CBDDF812E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5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vmlDrawing" Target="../drawings/vmlDrawing1.v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F0B5E3-4F5E-9F45-90EF-8A19E3647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8C055-5568-E14D-AB24-CA8A1CD81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F48F1-4023-0149-A3E9-BA857291ED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84224-A8D1-4042-8863-556E37688CCC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F8DE5-04B6-9941-9480-D65820B32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31C69-C0F2-2845-AF7B-FA9CF7961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F4BDA-0D06-A244-9363-CBDDF812E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8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670BB-72D2-B54F-8623-DFC9007C85DE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00132-4F2E-E74E-BEF8-3324E8E5C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72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EF17E50-050B-40B9-8C01-3B2F3AD68A2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think-cell Slide" r:id="rId15" imgW="425" imgH="426" progId="TCLayout.ActiveDocument.1">
                  <p:embed/>
                </p:oleObj>
              </mc:Choice>
              <mc:Fallback>
                <p:oleObj name="think-cell Slide" r:id="rId15" imgW="425" imgH="42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CEF17E50-050B-40B9-8C01-3B2F3AD68A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D4F5C065-DFD5-4198-AC3A-FFDE7D90E30F}"/>
              </a:ext>
            </a:extLst>
          </p:cNvPr>
          <p:cNvSpPr/>
          <p:nvPr userDrawn="1">
            <p:custDataLst>
              <p:tags r:id="rId14"/>
            </p:custDataLst>
          </p:nvPr>
        </p:nvSpPr>
        <p:spPr>
          <a:xfrm>
            <a:off x="-12990" y="-105291"/>
            <a:ext cx="184731" cy="369332"/>
          </a:xfrm>
          <a:prstGeom prst="rect">
            <a:avLst/>
          </a:prstGeom>
          <a:solidFill>
            <a:schemeClr val="accent3"/>
          </a:solidFill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2800" spc="-4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9989" y="1310028"/>
            <a:ext cx="11331883" cy="484723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15636" y="6372939"/>
            <a:ext cx="1135623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5E0D639-3BBD-431C-A070-D2112E95ECCA}"/>
              </a:ext>
            </a:extLst>
          </p:cNvPr>
          <p:cNvSpPr/>
          <p:nvPr userDrawn="1"/>
        </p:nvSpPr>
        <p:spPr>
          <a:xfrm>
            <a:off x="0" y="0"/>
            <a:ext cx="12192000" cy="1096028"/>
          </a:xfrm>
          <a:prstGeom prst="rect">
            <a:avLst/>
          </a:prstGeom>
          <a:gradFill>
            <a:gsLst>
              <a:gs pos="66000">
                <a:srgbClr val="4BACC6"/>
              </a:gs>
              <a:gs pos="32000">
                <a:srgbClr val="1F497D"/>
              </a:gs>
              <a:gs pos="100000">
                <a:srgbClr val="8064A2"/>
              </a:gs>
            </a:gsLst>
            <a:lin ang="2700000" scaled="0"/>
          </a:gradFill>
        </p:spPr>
        <p:txBody>
          <a:bodyPr wrap="square" rtlCol="0" anchor="ctr" anchorCtr="0">
            <a:noAutofit/>
          </a:bodyPr>
          <a:lstStyle/>
          <a:p>
            <a:pPr algn="ctr" defTabSz="457200">
              <a:defRPr/>
            </a:pPr>
            <a:endParaRPr lang="en-US" kern="0" spc="-40" dirty="0">
              <a:solidFill>
                <a:prstClr val="black"/>
              </a:solidFill>
              <a:latin typeface="Avenir Roman" panose="02000503020000020003" pitchFamily="2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8581" y="223936"/>
            <a:ext cx="9878009" cy="653458"/>
          </a:xfrm>
          <a:prstGeom prst="rect">
            <a:avLst/>
          </a:prstGeom>
          <a:effectLst>
            <a:outerShdw blurRad="25400" dist="12700" dir="2700000" algn="tl" rotWithShape="0">
              <a:prstClr val="black">
                <a:alpha val="29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790643-46FB-4BC9-AB4A-955EED5ED9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b="73889"/>
          <a:stretch/>
        </p:blipFill>
        <p:spPr>
          <a:xfrm>
            <a:off x="415636" y="6455913"/>
            <a:ext cx="914400" cy="16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3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hdr="0" ftr="0" dt="0"/>
  <p:txStyles>
    <p:titleStyle>
      <a:lvl1pPr algn="l" defTabSz="457200" rtl="0" eaLnBrk="1" latinLnBrk="0" hangingPunct="1">
        <a:lnSpc>
          <a:spcPct val="85000"/>
        </a:lnSpc>
        <a:spcBef>
          <a:spcPct val="0"/>
        </a:spcBef>
        <a:buNone/>
        <a:defRPr sz="2800" b="0" kern="1200" spc="-40" baseline="0">
          <a:solidFill>
            <a:schemeClr val="bg1"/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4163" indent="-284163" algn="l" defTabSz="4572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/>
        <a:buChar char="•"/>
        <a:defRPr sz="2400" kern="1200" spc="-2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685800" indent="-228600" algn="l" defTabSz="457200" rtl="0" eaLnBrk="1" latinLnBrk="0" hangingPunct="1">
        <a:lnSpc>
          <a:spcPct val="95000"/>
        </a:lnSpc>
        <a:spcBef>
          <a:spcPts val="300"/>
        </a:spcBef>
        <a:spcAft>
          <a:spcPts val="500"/>
        </a:spcAft>
        <a:buFont typeface="Arial"/>
        <a:buChar char="–"/>
        <a:defRPr sz="1800" kern="1200" spc="-2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087438" indent="-173038" algn="l" defTabSz="457200" rtl="0" eaLnBrk="1" latinLnBrk="0" hangingPunct="1">
        <a:lnSpc>
          <a:spcPct val="95000"/>
        </a:lnSpc>
        <a:spcBef>
          <a:spcPts val="500"/>
        </a:spcBef>
        <a:buFont typeface="Arial"/>
        <a:buChar char="•"/>
        <a:defRPr sz="1400" kern="1200" spc="-2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600200" indent="-228600" algn="l" defTabSz="457200" rtl="0" eaLnBrk="1" latinLnBrk="0" hangingPunct="1">
        <a:lnSpc>
          <a:spcPct val="90000"/>
        </a:lnSpc>
        <a:spcBef>
          <a:spcPts val="1200"/>
        </a:spcBef>
        <a:buFont typeface="Arial"/>
        <a:buChar char="–"/>
        <a:defRPr sz="1200" kern="1200" spc="-2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057400" indent="-228600" algn="l" defTabSz="457200" rtl="0" eaLnBrk="1" latinLnBrk="0" hangingPunct="1">
        <a:lnSpc>
          <a:spcPct val="90000"/>
        </a:lnSpc>
        <a:spcBef>
          <a:spcPts val="1200"/>
        </a:spcBef>
        <a:buFont typeface="Arial"/>
        <a:buChar char="»"/>
        <a:defRPr sz="1200" kern="1200" spc="-2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tags" Target="../tags/tag28.xml"/><Relationship Id="rId18" Type="http://schemas.openxmlformats.org/officeDocument/2006/relationships/notesSlide" Target="../notesSlides/notesSlide1.xml"/><Relationship Id="rId3" Type="http://schemas.openxmlformats.org/officeDocument/2006/relationships/tags" Target="../tags/tag18.xml"/><Relationship Id="rId21" Type="http://schemas.openxmlformats.org/officeDocument/2006/relationships/chart" Target="../charts/chart1.xml"/><Relationship Id="rId7" Type="http://schemas.openxmlformats.org/officeDocument/2006/relationships/tags" Target="../tags/tag22.xml"/><Relationship Id="rId12" Type="http://schemas.openxmlformats.org/officeDocument/2006/relationships/tags" Target="../tags/tag27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11.jpeg"/><Relationship Id="rId2" Type="http://schemas.openxmlformats.org/officeDocument/2006/relationships/tags" Target="../tags/tag17.xml"/><Relationship Id="rId16" Type="http://schemas.openxmlformats.org/officeDocument/2006/relationships/tags" Target="../tags/tag31.xml"/><Relationship Id="rId20" Type="http://schemas.openxmlformats.org/officeDocument/2006/relationships/image" Target="../media/image1.emf"/><Relationship Id="rId1" Type="http://schemas.openxmlformats.org/officeDocument/2006/relationships/vmlDrawing" Target="../drawings/vmlDrawing9.vml"/><Relationship Id="rId6" Type="http://schemas.openxmlformats.org/officeDocument/2006/relationships/tags" Target="../tags/tag21.xml"/><Relationship Id="rId11" Type="http://schemas.openxmlformats.org/officeDocument/2006/relationships/tags" Target="../tags/tag26.xml"/><Relationship Id="rId24" Type="http://schemas.openxmlformats.org/officeDocument/2006/relationships/image" Target="../media/image10.png"/><Relationship Id="rId5" Type="http://schemas.openxmlformats.org/officeDocument/2006/relationships/tags" Target="../tags/tag20.xml"/><Relationship Id="rId15" Type="http://schemas.openxmlformats.org/officeDocument/2006/relationships/tags" Target="../tags/tag30.xml"/><Relationship Id="rId23" Type="http://schemas.openxmlformats.org/officeDocument/2006/relationships/image" Target="../media/image9.png"/><Relationship Id="rId10" Type="http://schemas.openxmlformats.org/officeDocument/2006/relationships/tags" Target="../tags/tag25.xml"/><Relationship Id="rId19" Type="http://schemas.openxmlformats.org/officeDocument/2006/relationships/oleObject" Target="../embeddings/oleObject9.bin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tags" Target="../tags/tag29.xml"/><Relationship Id="rId22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23.jpeg"/><Relationship Id="rId2" Type="http://schemas.openxmlformats.org/officeDocument/2006/relationships/video" Target="../media/media1.mp4"/><Relationship Id="rId16" Type="http://schemas.openxmlformats.org/officeDocument/2006/relationships/image" Target="../media/image22.png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11" Type="http://schemas.microsoft.com/office/2007/relationships/hdphoto" Target="../media/hdphoto1.wdp"/><Relationship Id="rId5" Type="http://schemas.openxmlformats.org/officeDocument/2006/relationships/image" Target="../media/image12.png"/><Relationship Id="rId15" Type="http://schemas.openxmlformats.org/officeDocument/2006/relationships/image" Target="../media/image21.jpe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jpe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39BCF551-6053-4405-BC1F-7E76B71D6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lus Sign 7">
            <a:extLst>
              <a:ext uri="{FF2B5EF4-FFF2-40B4-BE49-F238E27FC236}">
                <a16:creationId xmlns:a16="http://schemas.microsoft.com/office/drawing/2014/main" id="{751C0DE1-2373-451C-B257-3CA94E44FAD0}"/>
              </a:ext>
            </a:extLst>
          </p:cNvPr>
          <p:cNvSpPr/>
          <p:nvPr/>
        </p:nvSpPr>
        <p:spPr>
          <a:xfrm>
            <a:off x="954155" y="5194852"/>
            <a:ext cx="715617" cy="715617"/>
          </a:xfrm>
          <a:prstGeom prst="mathPlus">
            <a:avLst>
              <a:gd name="adj1" fmla="val 779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404228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6DE577D0-DF31-4E70-9AE7-58E26123431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3" name="think-cell Slide" r:id="rId19" imgW="360" imgH="360" progId="TCLayout.ActiveDocument.1">
                  <p:embed/>
                </p:oleObj>
              </mc:Choice>
              <mc:Fallback>
                <p:oleObj name="think-cell Slide" r:id="rId19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6DE577D0-DF31-4E70-9AE7-58E2612343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FF37C78C-F422-46A4-B6D5-346ACFDEB0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-12990" y="-105291"/>
            <a:ext cx="184731" cy="369332"/>
          </a:xfrm>
          <a:prstGeom prst="rect">
            <a:avLst/>
          </a:prstGeom>
          <a:solidFill>
            <a:schemeClr val="accent3"/>
          </a:solidFill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-4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887567-E4A5-4661-83BD-29C220E7C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6" y="128253"/>
            <a:ext cx="9760954" cy="371809"/>
          </a:xfrm>
        </p:spPr>
        <p:txBody>
          <a:bodyPr/>
          <a:lstStyle/>
          <a:p>
            <a:r>
              <a:rPr lang="en-US" dirty="0"/>
              <a:t>Valuation Ascent in last 4½ Years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8C886B-A1CB-43C5-AC77-0CFDAAF77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5702" y="1310028"/>
            <a:ext cx="5546170" cy="4847239"/>
          </a:xfrm>
        </p:spPr>
        <p:txBody>
          <a:bodyPr/>
          <a:lstStyle/>
          <a:p>
            <a:r>
              <a:rPr lang="en-US" sz="1800" dirty="0"/>
              <a:t>Our current Follow-On offering pricing represents 19x Value expansion vs. YE2014</a:t>
            </a:r>
          </a:p>
          <a:p>
            <a:r>
              <a:rPr lang="en-US" sz="1800" dirty="0"/>
              <a:t>At 2019 high of $36.15, this represents 25x Value expansion vs. YE2014</a:t>
            </a:r>
          </a:p>
          <a:p>
            <a:r>
              <a:rPr lang="en-US" sz="1800" dirty="0"/>
              <a:t>This far exceeds market and even some of the best regarded assets in our industry/market: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63BB8A-8E42-4BA1-9541-D5411C58EC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19x to 25x Value Expansion</a:t>
            </a:r>
          </a:p>
        </p:txBody>
      </p:sp>
      <p:graphicFrame>
        <p:nvGraphicFramePr>
          <p:cNvPr id="54" name="Chart 53">
            <a:extLst>
              <a:ext uri="{FF2B5EF4-FFF2-40B4-BE49-F238E27FC236}">
                <a16:creationId xmlns:a16="http://schemas.microsoft.com/office/drawing/2014/main" id="{1892E0FD-BE67-422F-9F0B-DDF148E4B759}"/>
              </a:ext>
            </a:extLst>
          </p:cNvPr>
          <p:cNvGraphicFramePr/>
          <p:nvPr>
            <p:custDataLst>
              <p:tags r:id="rId4"/>
            </p:custDataLst>
          </p:nvPr>
        </p:nvGraphicFramePr>
        <p:xfrm>
          <a:off x="333375" y="1922463"/>
          <a:ext cx="5829300" cy="3070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DB289B0-5E0F-4C3B-904D-AAE05E51B784}"/>
              </a:ext>
            </a:extLst>
          </p:cNvPr>
          <p:cNvCxnSpPr/>
          <p:nvPr>
            <p:custDataLst>
              <p:tags r:id="rId5"/>
            </p:custDataLst>
          </p:nvPr>
        </p:nvCxnSpPr>
        <p:spPr bwMode="gray">
          <a:xfrm flipV="1">
            <a:off x="769938" y="2387600"/>
            <a:ext cx="0" cy="2157413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3D32DA1-8834-4338-AB0E-51CE2D722805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>
            <a:off x="769938" y="2387600"/>
            <a:ext cx="4248150" cy="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B4488B4-54FF-4B3E-BBF4-8E86A9E89F19}"/>
              </a:ext>
            </a:extLst>
          </p:cNvPr>
          <p:cNvCxnSpPr/>
          <p:nvPr>
            <p:custDataLst>
              <p:tags r:id="rId7"/>
            </p:custDataLst>
          </p:nvPr>
        </p:nvCxnSpPr>
        <p:spPr bwMode="gray">
          <a:xfrm>
            <a:off x="5018088" y="2387600"/>
            <a:ext cx="0" cy="15240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582FFB65-999E-402A-9832-5F56B9BBB303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4826000" y="4968876"/>
            <a:ext cx="38576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84163" indent="-284163" algn="l" defTabSz="4572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4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457200" rtl="0" eaLnBrk="1" latinLnBrk="0" hangingPunct="1">
              <a:lnSpc>
                <a:spcPct val="95000"/>
              </a:lnSpc>
              <a:spcBef>
                <a:spcPts val="300"/>
              </a:spcBef>
              <a:spcAft>
                <a:spcPts val="500"/>
              </a:spcAft>
              <a:buFont typeface="Arial"/>
              <a:buChar char="–"/>
              <a:defRPr sz="18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087438" indent="-173038" algn="l" defTabSz="457200" rtl="0" eaLnBrk="1" latinLnBrk="0" hangingPunct="1">
              <a:lnSpc>
                <a:spcPct val="95000"/>
              </a:lnSpc>
              <a:spcBef>
                <a:spcPts val="500"/>
              </a:spcBef>
              <a:buFont typeface="Arial"/>
              <a:buChar char="•"/>
              <a:defRPr sz="14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1200"/>
              </a:spcBef>
              <a:buFont typeface="Arial"/>
              <a:buChar char="–"/>
              <a:defRPr sz="12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1200"/>
              </a:spcBef>
              <a:buFont typeface="Arial"/>
              <a:buChar char="»"/>
              <a:defRPr sz="12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0CF2563F-4DE0-4FB2-BB11-BEDBBB946C4C}" type="datetime'''''2''''019 ''''''''''''&#10;''''A''''u''''''''''''g''.'''''''''">
              <a:rPr kumimoji="0" lang="en-US" altLang="en-US" sz="1400" b="0" i="0" u="none" strike="noStrike" kern="1200" cap="none" spc="-2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2019 
Aug.</a:t>
            </a:fld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B57AA2E-C020-4396-96EE-47039C329841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577850" y="4968875"/>
            <a:ext cx="38576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84163" indent="-284163" algn="l" defTabSz="4572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4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457200" rtl="0" eaLnBrk="1" latinLnBrk="0" hangingPunct="1">
              <a:lnSpc>
                <a:spcPct val="95000"/>
              </a:lnSpc>
              <a:spcBef>
                <a:spcPts val="300"/>
              </a:spcBef>
              <a:spcAft>
                <a:spcPts val="500"/>
              </a:spcAft>
              <a:buFont typeface="Arial"/>
              <a:buChar char="–"/>
              <a:defRPr sz="18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087438" indent="-173038" algn="l" defTabSz="457200" rtl="0" eaLnBrk="1" latinLnBrk="0" hangingPunct="1">
              <a:lnSpc>
                <a:spcPct val="95000"/>
              </a:lnSpc>
              <a:spcBef>
                <a:spcPts val="500"/>
              </a:spcBef>
              <a:buFont typeface="Arial"/>
              <a:buChar char="•"/>
              <a:defRPr sz="14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1200"/>
              </a:spcBef>
              <a:buFont typeface="Arial"/>
              <a:buChar char="–"/>
              <a:defRPr sz="12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1200"/>
              </a:spcBef>
              <a:buFont typeface="Arial"/>
              <a:buChar char="»"/>
              <a:defRPr sz="12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38AEAE3B-03A3-48D6-8D17-528C03E48340}" type="datetime'YE&#10;2''''''''''''''''''''''''''''''''''0''''''''''''1''''4'''''">
              <a:rPr kumimoji="0" lang="en-US" altLang="en-US" sz="1400" b="0" i="0" u="none" strike="noStrike" kern="1200" cap="none" spc="-2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YE
2014</a:t>
            </a:fld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9B58401-1F6D-4A5C-9568-5CCA83C6EAC7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1993900" y="4968875"/>
            <a:ext cx="38576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84163" indent="-284163" algn="l" defTabSz="4572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4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457200" rtl="0" eaLnBrk="1" latinLnBrk="0" hangingPunct="1">
              <a:lnSpc>
                <a:spcPct val="95000"/>
              </a:lnSpc>
              <a:spcBef>
                <a:spcPts val="300"/>
              </a:spcBef>
              <a:spcAft>
                <a:spcPts val="500"/>
              </a:spcAft>
              <a:buFont typeface="Arial"/>
              <a:buChar char="–"/>
              <a:defRPr sz="18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087438" indent="-173038" algn="l" defTabSz="457200" rtl="0" eaLnBrk="1" latinLnBrk="0" hangingPunct="1">
              <a:lnSpc>
                <a:spcPct val="95000"/>
              </a:lnSpc>
              <a:spcBef>
                <a:spcPts val="500"/>
              </a:spcBef>
              <a:buFont typeface="Arial"/>
              <a:buChar char="•"/>
              <a:defRPr sz="14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1200"/>
              </a:spcBef>
              <a:buFont typeface="Arial"/>
              <a:buChar char="–"/>
              <a:defRPr sz="12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1200"/>
              </a:spcBef>
              <a:buFont typeface="Arial"/>
              <a:buChar char="»"/>
              <a:defRPr sz="12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E80052B2-58D2-4708-883B-3A357AA64BB3}" type="datetime'Y''''''''E''''''''''''''''''&#10;''''''2''''''016'''''''''''">
              <a:rPr kumimoji="0" lang="en-US" altLang="en-US" sz="1400" b="0" i="0" u="none" strike="noStrike" kern="1200" cap="none" spc="-2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YE
2016</a:t>
            </a:fld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A120F2CF-9D45-4D72-A500-25D310243F4F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3409950" y="4968875"/>
            <a:ext cx="38576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84163" indent="-284163" algn="l" defTabSz="4572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4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457200" rtl="0" eaLnBrk="1" latinLnBrk="0" hangingPunct="1">
              <a:lnSpc>
                <a:spcPct val="95000"/>
              </a:lnSpc>
              <a:spcBef>
                <a:spcPts val="300"/>
              </a:spcBef>
              <a:spcAft>
                <a:spcPts val="500"/>
              </a:spcAft>
              <a:buFont typeface="Arial"/>
              <a:buChar char="–"/>
              <a:defRPr sz="18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087438" indent="-173038" algn="l" defTabSz="457200" rtl="0" eaLnBrk="1" latinLnBrk="0" hangingPunct="1">
              <a:lnSpc>
                <a:spcPct val="95000"/>
              </a:lnSpc>
              <a:spcBef>
                <a:spcPts val="500"/>
              </a:spcBef>
              <a:buFont typeface="Arial"/>
              <a:buChar char="•"/>
              <a:defRPr sz="14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1200"/>
              </a:spcBef>
              <a:buFont typeface="Arial"/>
              <a:buChar char="–"/>
              <a:defRPr sz="12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1200"/>
              </a:spcBef>
              <a:buFont typeface="Arial"/>
              <a:buChar char="»"/>
              <a:defRPr sz="12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D2F24B64-C821-441E-87A6-CF7B4B02CF7A}" type="datetime'''''''''''''''''''Y''''E&#10;''''''''''''''2''''''''0''''''18'''''">
              <a:rPr kumimoji="0" lang="en-US" altLang="en-US" sz="1400" b="0" i="0" u="none" strike="noStrike" kern="1200" cap="none" spc="-2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YE
2018</a:t>
            </a:fld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7B9061E7-C4AE-433C-9B8D-3B315C831759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2689225" y="4968875"/>
            <a:ext cx="4111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84163" indent="-284163" algn="l" defTabSz="4572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4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457200" rtl="0" eaLnBrk="1" latinLnBrk="0" hangingPunct="1">
              <a:lnSpc>
                <a:spcPct val="95000"/>
              </a:lnSpc>
              <a:spcBef>
                <a:spcPts val="300"/>
              </a:spcBef>
              <a:spcAft>
                <a:spcPts val="500"/>
              </a:spcAft>
              <a:buFont typeface="Arial"/>
              <a:buChar char="–"/>
              <a:defRPr sz="18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087438" indent="-173038" algn="l" defTabSz="457200" rtl="0" eaLnBrk="1" latinLnBrk="0" hangingPunct="1">
              <a:lnSpc>
                <a:spcPct val="95000"/>
              </a:lnSpc>
              <a:spcBef>
                <a:spcPts val="500"/>
              </a:spcBef>
              <a:buFont typeface="Arial"/>
              <a:buChar char="•"/>
              <a:defRPr sz="14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1200"/>
              </a:spcBef>
              <a:buFont typeface="Arial"/>
              <a:buChar char="–"/>
              <a:defRPr sz="12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1200"/>
              </a:spcBef>
              <a:buFont typeface="Arial"/>
              <a:buChar char="»"/>
              <a:defRPr sz="12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63F8FF6B-B565-434E-8910-9E36DB227AB4}" type="datetime'YE&#10;2''01''''''''7 ''''(I''''''''''P''''''''''''''O'''''')'''">
              <a:rPr kumimoji="0" lang="en-US" altLang="en-US" sz="1400" b="0" i="0" u="none" strike="noStrike" kern="1200" cap="none" spc="-2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YE
2017 (IPO)</a:t>
            </a:fld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91C38A6D-2293-4459-A2D7-91063F1C593F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5508625" y="4968875"/>
            <a:ext cx="43656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84163" indent="-284163" algn="l" defTabSz="4572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4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457200" rtl="0" eaLnBrk="1" latinLnBrk="0" hangingPunct="1">
              <a:lnSpc>
                <a:spcPct val="95000"/>
              </a:lnSpc>
              <a:spcBef>
                <a:spcPts val="300"/>
              </a:spcBef>
              <a:spcAft>
                <a:spcPts val="500"/>
              </a:spcAft>
              <a:buFont typeface="Arial"/>
              <a:buChar char="–"/>
              <a:defRPr sz="18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087438" indent="-173038" algn="l" defTabSz="457200" rtl="0" eaLnBrk="1" latinLnBrk="0" hangingPunct="1">
              <a:lnSpc>
                <a:spcPct val="95000"/>
              </a:lnSpc>
              <a:spcBef>
                <a:spcPts val="500"/>
              </a:spcBef>
              <a:buFont typeface="Arial"/>
              <a:buChar char="•"/>
              <a:defRPr sz="14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1200"/>
              </a:spcBef>
              <a:buFont typeface="Arial"/>
              <a:buChar char="–"/>
              <a:defRPr sz="12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1200"/>
              </a:spcBef>
              <a:buFont typeface="Arial"/>
              <a:buChar char="»"/>
              <a:defRPr sz="12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00BB8B35-E066-4FC2-B705-0A1F61415BD7}" type="datetime'2''''''01''''''''''''''''''''''9''''&#10;H''IG''''''''''''H'">
              <a:rPr kumimoji="0" lang="en-US" altLang="en-US" sz="1400" b="0" i="0" u="none" strike="noStrike" kern="1200" cap="none" spc="-2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2019
HIGH</a:t>
            </a:fld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3020BBB3-30E6-4137-B88F-C4D614675A00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4117975" y="4968875"/>
            <a:ext cx="3857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84163" indent="-284163" algn="l" defTabSz="4572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4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457200" rtl="0" eaLnBrk="1" latinLnBrk="0" hangingPunct="1">
              <a:lnSpc>
                <a:spcPct val="95000"/>
              </a:lnSpc>
              <a:spcBef>
                <a:spcPts val="300"/>
              </a:spcBef>
              <a:spcAft>
                <a:spcPts val="500"/>
              </a:spcAft>
              <a:buFont typeface="Arial"/>
              <a:buChar char="–"/>
              <a:defRPr sz="18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087438" indent="-173038" algn="l" defTabSz="457200" rtl="0" eaLnBrk="1" latinLnBrk="0" hangingPunct="1">
              <a:lnSpc>
                <a:spcPct val="95000"/>
              </a:lnSpc>
              <a:spcBef>
                <a:spcPts val="500"/>
              </a:spcBef>
              <a:buFont typeface="Arial"/>
              <a:buChar char="•"/>
              <a:defRPr sz="14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1200"/>
              </a:spcBef>
              <a:buFont typeface="Arial"/>
              <a:buChar char="–"/>
              <a:defRPr sz="12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1200"/>
              </a:spcBef>
              <a:buFont typeface="Arial"/>
              <a:buChar char="»"/>
              <a:defRPr sz="12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9807D23B-E8BE-429E-B322-1E744DEB2BC2}" type="datetime'''20''''1''''9'''''' ''&#10;''''Ma''''''y&#10;A''''''''''''''''T''M'">
              <a:rPr kumimoji="0" lang="en-US" altLang="en-US" sz="1400" b="0" i="0" u="none" strike="noStrike" kern="1200" cap="none" spc="-2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2019 
May
ATM</a:t>
            </a:fld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BA4A905D-01C5-4C84-9FFD-F9ABB225D800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1285875" y="4968875"/>
            <a:ext cx="38576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84163" indent="-284163" algn="l" defTabSz="4572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4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457200" rtl="0" eaLnBrk="1" latinLnBrk="0" hangingPunct="1">
              <a:lnSpc>
                <a:spcPct val="95000"/>
              </a:lnSpc>
              <a:spcBef>
                <a:spcPts val="300"/>
              </a:spcBef>
              <a:spcAft>
                <a:spcPts val="500"/>
              </a:spcAft>
              <a:buFont typeface="Arial"/>
              <a:buChar char="–"/>
              <a:defRPr sz="18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087438" indent="-173038" algn="l" defTabSz="457200" rtl="0" eaLnBrk="1" latinLnBrk="0" hangingPunct="1">
              <a:lnSpc>
                <a:spcPct val="95000"/>
              </a:lnSpc>
              <a:spcBef>
                <a:spcPts val="500"/>
              </a:spcBef>
              <a:buFont typeface="Arial"/>
              <a:buChar char="•"/>
              <a:defRPr sz="14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1200"/>
              </a:spcBef>
              <a:buFont typeface="Arial"/>
              <a:buChar char="–"/>
              <a:defRPr sz="12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1200"/>
              </a:spcBef>
              <a:buFont typeface="Arial"/>
              <a:buChar char="»"/>
              <a:defRPr sz="12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B3BCE0DE-EFBC-4C5E-AE17-2FB1728164CA}" type="datetime'''Y''E''''''''''&#10;''''''''2''''''''''''''0''''''''15'''''''''''">
              <a:rPr kumimoji="0" lang="en-US" altLang="en-US" sz="1400" b="0" i="0" u="none" strike="noStrike" kern="1200" cap="none" spc="-2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YE
2015</a:t>
            </a:fld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9B52483B-A2C2-4E4C-8207-8C0CE73BA923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2690813" y="2251075"/>
            <a:ext cx="406400" cy="273050"/>
          </a:xfrm>
          <a:prstGeom prst="ellipse">
            <a:avLst/>
          </a:prstGeom>
          <a:solidFill>
            <a:schemeClr val="bg1"/>
          </a:solidFill>
          <a:ln w="9525" algn="ctr"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</a14:hiddenLine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84163" indent="-284163" algn="l" defTabSz="4572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4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457200" rtl="0" eaLnBrk="1" latinLnBrk="0" hangingPunct="1">
              <a:lnSpc>
                <a:spcPct val="95000"/>
              </a:lnSpc>
              <a:spcBef>
                <a:spcPts val="300"/>
              </a:spcBef>
              <a:spcAft>
                <a:spcPts val="500"/>
              </a:spcAft>
              <a:buFont typeface="Arial"/>
              <a:buChar char="–"/>
              <a:defRPr sz="18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087438" indent="-173038" algn="l" defTabSz="457200" rtl="0" eaLnBrk="1" latinLnBrk="0" hangingPunct="1">
              <a:lnSpc>
                <a:spcPct val="95000"/>
              </a:lnSpc>
              <a:spcBef>
                <a:spcPts val="500"/>
              </a:spcBef>
              <a:buFont typeface="Arial"/>
              <a:buChar char="•"/>
              <a:defRPr sz="14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1200"/>
              </a:spcBef>
              <a:buFont typeface="Arial"/>
              <a:buChar char="–"/>
              <a:defRPr sz="12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1200"/>
              </a:spcBef>
              <a:buFont typeface="Arial"/>
              <a:buChar char="»"/>
              <a:defRPr sz="1200" kern="1200" spc="-2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19x</a:t>
            </a:r>
          </a:p>
        </p:txBody>
      </p:sp>
      <p:cxnSp>
        <p:nvCxnSpPr>
          <p:cNvPr id="90" name="Connector: Elbow 89">
            <a:extLst>
              <a:ext uri="{FF2B5EF4-FFF2-40B4-BE49-F238E27FC236}">
                <a16:creationId xmlns:a16="http://schemas.microsoft.com/office/drawing/2014/main" id="{6126E4BF-A481-4D2E-8EFA-96AE31C9A724}"/>
              </a:ext>
            </a:extLst>
          </p:cNvPr>
          <p:cNvCxnSpPr>
            <a:cxnSpLocks/>
            <a:endCxn id="91" idx="0"/>
          </p:cNvCxnSpPr>
          <p:nvPr/>
        </p:nvCxnSpPr>
        <p:spPr>
          <a:xfrm flipV="1">
            <a:off x="809625" y="1876425"/>
            <a:ext cx="4713423" cy="511175"/>
          </a:xfrm>
          <a:prstGeom prst="bentConnector4">
            <a:avLst>
              <a:gd name="adj1" fmla="val -691"/>
              <a:gd name="adj2" fmla="val 144720"/>
            </a:avLst>
          </a:prstGeom>
          <a:ln w="9525">
            <a:solidFill>
              <a:schemeClr val="bg1">
                <a:lumMod val="6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765E545D-A57F-4C45-B7A8-FA5A9AFB11B3}"/>
              </a:ext>
            </a:extLst>
          </p:cNvPr>
          <p:cNvSpPr/>
          <p:nvPr/>
        </p:nvSpPr>
        <p:spPr>
          <a:xfrm>
            <a:off x="5219227" y="1876425"/>
            <a:ext cx="607641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4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F7BDAC-6087-4790-B9A5-752270C91824}"/>
              </a:ext>
            </a:extLst>
          </p:cNvPr>
          <p:cNvSpPr txBox="1"/>
          <p:nvPr/>
        </p:nvSpPr>
        <p:spPr>
          <a:xfrm>
            <a:off x="2804160" y="1566863"/>
            <a:ext cx="768096" cy="273050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25x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CFCE691-FA57-401F-A977-5F964DA0E7D5}"/>
              </a:ext>
            </a:extLst>
          </p:cNvPr>
          <p:cNvSpPr txBox="1"/>
          <p:nvPr/>
        </p:nvSpPr>
        <p:spPr>
          <a:xfrm>
            <a:off x="391252" y="1139340"/>
            <a:ext cx="3354678" cy="475911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Quanterix Valuation ($m)</a:t>
            </a:r>
          </a:p>
        </p:txBody>
      </p:sp>
      <p:graphicFrame>
        <p:nvGraphicFramePr>
          <p:cNvPr id="108" name="Table 107">
            <a:extLst>
              <a:ext uri="{FF2B5EF4-FFF2-40B4-BE49-F238E27FC236}">
                <a16:creationId xmlns:a16="http://schemas.microsoft.com/office/drawing/2014/main" id="{805AAD00-1E97-4C7A-86A5-4AD41212D26C}"/>
              </a:ext>
            </a:extLst>
          </p:cNvPr>
          <p:cNvGraphicFramePr>
            <a:graphicFrameLocks noGrp="1"/>
          </p:cNvGraphicFramePr>
          <p:nvPr/>
        </p:nvGraphicFramePr>
        <p:xfrm>
          <a:off x="6513950" y="3428999"/>
          <a:ext cx="5257922" cy="286067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861698">
                  <a:extLst>
                    <a:ext uri="{9D8B030D-6E8A-4147-A177-3AD203B41FA5}">
                      <a16:colId xmlns:a16="http://schemas.microsoft.com/office/drawing/2014/main" val="3389948431"/>
                    </a:ext>
                  </a:extLst>
                </a:gridCol>
                <a:gridCol w="2396224">
                  <a:extLst>
                    <a:ext uri="{9D8B030D-6E8A-4147-A177-3AD203B41FA5}">
                      <a16:colId xmlns:a16="http://schemas.microsoft.com/office/drawing/2014/main" val="1568111988"/>
                    </a:ext>
                  </a:extLst>
                </a:gridCol>
              </a:tblGrid>
              <a:tr h="710637"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1.7x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9374613"/>
                  </a:ext>
                </a:extLst>
              </a:tr>
              <a:tr h="710637"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5.7x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74218"/>
                  </a:ext>
                </a:extLst>
              </a:tr>
              <a:tr h="710637"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4.5x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0043"/>
                  </a:ext>
                </a:extLst>
              </a:tr>
              <a:tr h="728765"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19x-25x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059813"/>
                  </a:ext>
                </a:extLst>
              </a:tr>
            </a:tbl>
          </a:graphicData>
        </a:graphic>
      </p:graphicFrame>
      <p:pic>
        <p:nvPicPr>
          <p:cNvPr id="811015" name="Picture 7" descr="Image result for NASDAQ Logo">
            <a:extLst>
              <a:ext uri="{FF2B5EF4-FFF2-40B4-BE49-F238E27FC236}">
                <a16:creationId xmlns:a16="http://schemas.microsoft.com/office/drawing/2014/main" id="{16A80EF8-0494-49C4-A5CF-34CDB7602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261" y="3477767"/>
            <a:ext cx="192024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1017" name="Picture 9" descr="Image result for Amazon Logo">
            <a:extLst>
              <a:ext uri="{FF2B5EF4-FFF2-40B4-BE49-F238E27FC236}">
                <a16:creationId xmlns:a16="http://schemas.microsoft.com/office/drawing/2014/main" id="{CE0DF240-4A07-41BA-867B-E1D8E5175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701" y="4249221"/>
            <a:ext cx="182880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1019" name="Picture 11" descr="Image result for Exact Sciences logo">
            <a:extLst>
              <a:ext uri="{FF2B5EF4-FFF2-40B4-BE49-F238E27FC236}">
                <a16:creationId xmlns:a16="http://schemas.microsoft.com/office/drawing/2014/main" id="{6116A5E1-296E-4903-BA73-4EAB20FA9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126" y="4910472"/>
            <a:ext cx="2094375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1021" name="Picture 13" descr="Image result for Quanterix logo">
            <a:extLst>
              <a:ext uri="{FF2B5EF4-FFF2-40B4-BE49-F238E27FC236}">
                <a16:creationId xmlns:a16="http://schemas.microsoft.com/office/drawing/2014/main" id="{70BEBAB9-B8C0-4B8C-9D29-6D560D6A2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774" y="5712078"/>
            <a:ext cx="2166727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0E394F44-CF6D-4C6C-A431-DDC020195F89}"/>
              </a:ext>
            </a:extLst>
          </p:cNvPr>
          <p:cNvGraphicFramePr>
            <a:graphicFrameLocks noGrp="1"/>
          </p:cNvGraphicFramePr>
          <p:nvPr/>
        </p:nvGraphicFramePr>
        <p:xfrm>
          <a:off x="415636" y="5640548"/>
          <a:ext cx="5680368" cy="6096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710046">
                  <a:extLst>
                    <a:ext uri="{9D8B030D-6E8A-4147-A177-3AD203B41FA5}">
                      <a16:colId xmlns:a16="http://schemas.microsoft.com/office/drawing/2014/main" val="93266235"/>
                    </a:ext>
                  </a:extLst>
                </a:gridCol>
                <a:gridCol w="710046">
                  <a:extLst>
                    <a:ext uri="{9D8B030D-6E8A-4147-A177-3AD203B41FA5}">
                      <a16:colId xmlns:a16="http://schemas.microsoft.com/office/drawing/2014/main" val="567626324"/>
                    </a:ext>
                  </a:extLst>
                </a:gridCol>
                <a:gridCol w="710046">
                  <a:extLst>
                    <a:ext uri="{9D8B030D-6E8A-4147-A177-3AD203B41FA5}">
                      <a16:colId xmlns:a16="http://schemas.microsoft.com/office/drawing/2014/main" val="1557635012"/>
                    </a:ext>
                  </a:extLst>
                </a:gridCol>
                <a:gridCol w="710046">
                  <a:extLst>
                    <a:ext uri="{9D8B030D-6E8A-4147-A177-3AD203B41FA5}">
                      <a16:colId xmlns:a16="http://schemas.microsoft.com/office/drawing/2014/main" val="710658303"/>
                    </a:ext>
                  </a:extLst>
                </a:gridCol>
                <a:gridCol w="710046">
                  <a:extLst>
                    <a:ext uri="{9D8B030D-6E8A-4147-A177-3AD203B41FA5}">
                      <a16:colId xmlns:a16="http://schemas.microsoft.com/office/drawing/2014/main" val="1106124601"/>
                    </a:ext>
                  </a:extLst>
                </a:gridCol>
                <a:gridCol w="710046">
                  <a:extLst>
                    <a:ext uri="{9D8B030D-6E8A-4147-A177-3AD203B41FA5}">
                      <a16:colId xmlns:a16="http://schemas.microsoft.com/office/drawing/2014/main" val="2422227723"/>
                    </a:ext>
                  </a:extLst>
                </a:gridCol>
                <a:gridCol w="710046">
                  <a:extLst>
                    <a:ext uri="{9D8B030D-6E8A-4147-A177-3AD203B41FA5}">
                      <a16:colId xmlns:a16="http://schemas.microsoft.com/office/drawing/2014/main" val="2780365653"/>
                    </a:ext>
                  </a:extLst>
                </a:gridCol>
                <a:gridCol w="710046">
                  <a:extLst>
                    <a:ext uri="{9D8B030D-6E8A-4147-A177-3AD203B41FA5}">
                      <a16:colId xmlns:a16="http://schemas.microsoft.com/office/drawing/2014/main" val="3405736456"/>
                    </a:ext>
                  </a:extLst>
                </a:gridCol>
              </a:tblGrid>
              <a:tr h="251153">
                <a:tc gridSpan="8">
                  <a:txBody>
                    <a:bodyPr/>
                    <a:lstStyle/>
                    <a:p>
                      <a:r>
                        <a:rPr lang="en-US" sz="1400" dirty="0"/>
                        <a:t>Share Price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8440933"/>
                  </a:ext>
                </a:extLst>
              </a:tr>
              <a:tr h="2511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0.97*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1.42**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2.54**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18.31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22.72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25.25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36.15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8074237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2D5E1975-AFB9-49AE-893C-3E0758B979E8}"/>
              </a:ext>
            </a:extLst>
          </p:cNvPr>
          <p:cNvSpPr txBox="1"/>
          <p:nvPr/>
        </p:nvSpPr>
        <p:spPr>
          <a:xfrm>
            <a:off x="1566151" y="6371615"/>
            <a:ext cx="4854103" cy="384589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* 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Globalview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Advisors LLC 409A Valuation Reports, price prior to 3.2 reverse split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** Orchard Partners 409A Valuation Reports, price prior to 3.2 reverse split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DDBDE4-F3D7-4D6D-BA8D-FEB507FDE315}"/>
              </a:ext>
            </a:extLst>
          </p:cNvPr>
          <p:cNvSpPr txBox="1"/>
          <p:nvPr/>
        </p:nvSpPr>
        <p:spPr>
          <a:xfrm>
            <a:off x="4533090" y="5332651"/>
            <a:ext cx="940065" cy="225019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Follow-on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27A17C-4392-40CD-BABF-CE77BA39F14C}"/>
              </a:ext>
            </a:extLst>
          </p:cNvPr>
          <p:cNvSpPr txBox="1"/>
          <p:nvPr/>
        </p:nvSpPr>
        <p:spPr>
          <a:xfrm>
            <a:off x="3676261" y="1282035"/>
            <a:ext cx="1996751" cy="226434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Represents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12X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a per share basis inclusive of 3.2 share split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F42F174-9CC9-40E2-8675-111542793742}"/>
              </a:ext>
            </a:extLst>
          </p:cNvPr>
          <p:cNvSpPr txBox="1"/>
          <p:nvPr/>
        </p:nvSpPr>
        <p:spPr>
          <a:xfrm rot="10800000" flipV="1">
            <a:off x="3188206" y="1939259"/>
            <a:ext cx="1695213" cy="409485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Represents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8X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a per share basis inclusive of 3.2 share split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6F788C-DBD1-428A-BBC8-49CF4D6114AF}"/>
              </a:ext>
            </a:extLst>
          </p:cNvPr>
          <p:cNvCxnSpPr>
            <a:cxnSpLocks/>
            <a:endCxn id="101" idx="3"/>
          </p:cNvCxnSpPr>
          <p:nvPr/>
        </p:nvCxnSpPr>
        <p:spPr>
          <a:xfrm flipV="1">
            <a:off x="3409950" y="1377296"/>
            <a:ext cx="335980" cy="23795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8390C88-FC2C-4B93-ACDE-FB56BAF60CE5}"/>
              </a:ext>
            </a:extLst>
          </p:cNvPr>
          <p:cNvCxnSpPr>
            <a:cxnSpLocks/>
          </p:cNvCxnSpPr>
          <p:nvPr/>
        </p:nvCxnSpPr>
        <p:spPr>
          <a:xfrm flipV="1">
            <a:off x="3008025" y="2109216"/>
            <a:ext cx="180182" cy="12620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839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2004042" y="1126385"/>
            <a:ext cx="3249034" cy="37706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58471" y="2514558"/>
            <a:ext cx="964344" cy="6705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45428" y="3653391"/>
            <a:ext cx="66278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digi</a:t>
            </a:r>
            <a:r>
              <a:rPr kumimoji="0" sz="1600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8839" y="2480181"/>
            <a:ext cx="1369023" cy="15650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09515" y="2255058"/>
            <a:ext cx="77153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analog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63817" y="4250180"/>
            <a:ext cx="1256247" cy="3500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lvl="0" indent="177062" algn="l" defTabSz="457200" rtl="0" eaLnBrk="1" fontAlgn="auto" latinLnBrk="0" hangingPunct="1">
              <a:lnSpc>
                <a:spcPts val="12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digi</a:t>
            </a:r>
            <a:r>
              <a:rPr kumimoji="0" sz="2000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 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bio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</a:t>
            </a:r>
            <a:r>
              <a:rPr kumimoji="0" sz="2000" b="0" i="0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</a:p>
        </p:txBody>
      </p:sp>
      <p:sp>
        <p:nvSpPr>
          <p:cNvPr id="14" name="object 14"/>
          <p:cNvSpPr/>
          <p:nvPr/>
        </p:nvSpPr>
        <p:spPr>
          <a:xfrm>
            <a:off x="1591795" y="1063214"/>
            <a:ext cx="4396068" cy="3727637"/>
          </a:xfrm>
          <a:custGeom>
            <a:avLst/>
            <a:gdLst/>
            <a:ahLst/>
            <a:cxnLst/>
            <a:rect l="l" t="t" r="r" b="b"/>
            <a:pathLst>
              <a:path w="4982210" h="4224655">
                <a:moveTo>
                  <a:pt x="4824095" y="0"/>
                </a:moveTo>
                <a:lnTo>
                  <a:pt x="4891241" y="180475"/>
                </a:lnTo>
                <a:lnTo>
                  <a:pt x="4939660" y="367203"/>
                </a:lnTo>
                <a:lnTo>
                  <a:pt x="4969793" y="559228"/>
                </a:lnTo>
                <a:lnTo>
                  <a:pt x="4982080" y="755596"/>
                </a:lnTo>
                <a:lnTo>
                  <a:pt x="4976963" y="955351"/>
                </a:lnTo>
                <a:lnTo>
                  <a:pt x="4954881" y="1157540"/>
                </a:lnTo>
                <a:lnTo>
                  <a:pt x="4916276" y="1361207"/>
                </a:lnTo>
                <a:lnTo>
                  <a:pt x="4861589" y="1565397"/>
                </a:lnTo>
                <a:lnTo>
                  <a:pt x="4791260" y="1769157"/>
                </a:lnTo>
                <a:lnTo>
                  <a:pt x="4705731" y="1971532"/>
                </a:lnTo>
                <a:lnTo>
                  <a:pt x="4605441" y="2171566"/>
                </a:lnTo>
                <a:lnTo>
                  <a:pt x="4490832" y="2368305"/>
                </a:lnTo>
                <a:lnTo>
                  <a:pt x="4362345" y="2560794"/>
                </a:lnTo>
                <a:lnTo>
                  <a:pt x="4220421" y="2748079"/>
                </a:lnTo>
                <a:lnTo>
                  <a:pt x="4065500" y="2929205"/>
                </a:lnTo>
                <a:lnTo>
                  <a:pt x="3898023" y="3103217"/>
                </a:lnTo>
                <a:lnTo>
                  <a:pt x="3718431" y="3269161"/>
                </a:lnTo>
                <a:lnTo>
                  <a:pt x="3527164" y="3426081"/>
                </a:lnTo>
                <a:lnTo>
                  <a:pt x="3324665" y="3573024"/>
                </a:lnTo>
                <a:lnTo>
                  <a:pt x="3111373" y="3709035"/>
                </a:lnTo>
                <a:lnTo>
                  <a:pt x="2940726" y="3805239"/>
                </a:lnTo>
                <a:lnTo>
                  <a:pt x="2768659" y="3891538"/>
                </a:lnTo>
                <a:lnTo>
                  <a:pt x="2595656" y="3967925"/>
                </a:lnTo>
                <a:lnTo>
                  <a:pt x="2422204" y="4034395"/>
                </a:lnTo>
                <a:lnTo>
                  <a:pt x="2248789" y="4090943"/>
                </a:lnTo>
                <a:lnTo>
                  <a:pt x="2075896" y="4137563"/>
                </a:lnTo>
                <a:lnTo>
                  <a:pt x="1904012" y="4174250"/>
                </a:lnTo>
                <a:lnTo>
                  <a:pt x="1733624" y="4200998"/>
                </a:lnTo>
                <a:lnTo>
                  <a:pt x="1565215" y="4217801"/>
                </a:lnTo>
                <a:lnTo>
                  <a:pt x="1399274" y="4224655"/>
                </a:lnTo>
                <a:lnTo>
                  <a:pt x="1236286" y="4221552"/>
                </a:lnTo>
                <a:lnTo>
                  <a:pt x="1076736" y="4208489"/>
                </a:lnTo>
                <a:lnTo>
                  <a:pt x="921111" y="4185459"/>
                </a:lnTo>
                <a:lnTo>
                  <a:pt x="769898" y="4152457"/>
                </a:lnTo>
                <a:lnTo>
                  <a:pt x="623581" y="4109477"/>
                </a:lnTo>
                <a:lnTo>
                  <a:pt x="482647" y="4056515"/>
                </a:lnTo>
                <a:lnTo>
                  <a:pt x="347581" y="3993563"/>
                </a:lnTo>
                <a:lnTo>
                  <a:pt x="218871" y="3920618"/>
                </a:lnTo>
                <a:lnTo>
                  <a:pt x="97002" y="3837672"/>
                </a:lnTo>
                <a:lnTo>
                  <a:pt x="0" y="3758955"/>
                </a:lnTo>
              </a:path>
            </a:pathLst>
          </a:custGeom>
          <a:ln w="3810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2916" y="1292345"/>
            <a:ext cx="295181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118789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Digital </a:t>
            </a:r>
            <a:r>
              <a:rPr kumimoji="0" lang="en-US" sz="20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Biomarkers Revolution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517302" y="2450166"/>
            <a:ext cx="643218" cy="461122"/>
          </a:xfrm>
          <a:custGeom>
            <a:avLst/>
            <a:gdLst/>
            <a:ahLst/>
            <a:cxnLst/>
            <a:rect l="l" t="t" r="r" b="b"/>
            <a:pathLst>
              <a:path w="728980" h="522604">
                <a:moveTo>
                  <a:pt x="0" y="130683"/>
                </a:moveTo>
                <a:lnTo>
                  <a:pt x="467613" y="130683"/>
                </a:lnTo>
                <a:lnTo>
                  <a:pt x="467613" y="0"/>
                </a:lnTo>
                <a:lnTo>
                  <a:pt x="728980" y="261239"/>
                </a:lnTo>
                <a:lnTo>
                  <a:pt x="467613" y="522605"/>
                </a:lnTo>
                <a:lnTo>
                  <a:pt x="467613" y="391922"/>
                </a:lnTo>
                <a:lnTo>
                  <a:pt x="0" y="391922"/>
                </a:lnTo>
                <a:lnTo>
                  <a:pt x="0" y="130683"/>
                </a:lnTo>
                <a:close/>
              </a:path>
            </a:pathLst>
          </a:custGeom>
          <a:ln w="952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7" name="just-3d-mm-mute_smaller_shor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4300434"/>
            <a:ext cx="4350190" cy="2596475"/>
          </a:xfrm>
          <a:prstGeom prst="rect">
            <a:avLst/>
          </a:prstGeom>
        </p:spPr>
      </p:pic>
      <p:sp>
        <p:nvSpPr>
          <p:cNvPr id="19" name="object 18">
            <a:extLst>
              <a:ext uri="{FF2B5EF4-FFF2-40B4-BE49-F238E27FC236}">
                <a16:creationId xmlns:a16="http://schemas.microsoft.com/office/drawing/2014/main" id="{22FF59EE-4A69-9F43-BA59-71BC0D0AC043}"/>
              </a:ext>
            </a:extLst>
          </p:cNvPr>
          <p:cNvSpPr/>
          <p:nvPr/>
        </p:nvSpPr>
        <p:spPr>
          <a:xfrm>
            <a:off x="3517302" y="2450166"/>
            <a:ext cx="643218" cy="461122"/>
          </a:xfrm>
          <a:custGeom>
            <a:avLst/>
            <a:gdLst/>
            <a:ahLst/>
            <a:cxnLst/>
            <a:rect l="l" t="t" r="r" b="b"/>
            <a:pathLst>
              <a:path w="728980" h="522604">
                <a:moveTo>
                  <a:pt x="0" y="130683"/>
                </a:moveTo>
                <a:lnTo>
                  <a:pt x="467613" y="130683"/>
                </a:lnTo>
                <a:lnTo>
                  <a:pt x="467613" y="0"/>
                </a:lnTo>
                <a:lnTo>
                  <a:pt x="728980" y="261239"/>
                </a:lnTo>
                <a:lnTo>
                  <a:pt x="467613" y="522605"/>
                </a:lnTo>
                <a:lnTo>
                  <a:pt x="467613" y="391922"/>
                </a:lnTo>
                <a:lnTo>
                  <a:pt x="0" y="391922"/>
                </a:lnTo>
                <a:lnTo>
                  <a:pt x="0" y="130683"/>
                </a:lnTo>
                <a:close/>
              </a:path>
            </a:pathLst>
          </a:custGeom>
          <a:ln w="952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pic>
        <p:nvPicPr>
          <p:cNvPr id="20" name="Picture 6" descr="Image result for invasive medical test">
            <a:extLst>
              <a:ext uri="{FF2B5EF4-FFF2-40B4-BE49-F238E27FC236}">
                <a16:creationId xmlns:a16="http://schemas.microsoft.com/office/drawing/2014/main" id="{B5C35FC8-DAE1-AA45-8D1F-35C1ADB3AE82}"/>
              </a:ext>
            </a:extLst>
          </p:cNvPr>
          <p:cNvPicPr>
            <a:picLocks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7" t="8864" r="15041" b="15319"/>
          <a:stretch/>
        </p:blipFill>
        <p:spPr bwMode="auto">
          <a:xfrm>
            <a:off x="8687753" y="2117920"/>
            <a:ext cx="1488837" cy="133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Wikipedian getting a lumbar puncture (2006).jpg">
            <a:extLst>
              <a:ext uri="{FF2B5EF4-FFF2-40B4-BE49-F238E27FC236}">
                <a16:creationId xmlns:a16="http://schemas.microsoft.com/office/drawing/2014/main" id="{7EEC5CF9-C0E3-2B4C-8DE8-EAF763FCDDE9}"/>
              </a:ext>
            </a:extLst>
          </p:cNvPr>
          <p:cNvPicPr>
            <a:picLocks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13" t="13793" r="28667" b="44000"/>
          <a:stretch/>
        </p:blipFill>
        <p:spPr bwMode="auto">
          <a:xfrm>
            <a:off x="6972081" y="2102913"/>
            <a:ext cx="1487182" cy="136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7A3BF1F-3A0E-3846-8DB5-EB11D787F4B3}"/>
              </a:ext>
            </a:extLst>
          </p:cNvPr>
          <p:cNvPicPr>
            <a:picLocks/>
          </p:cNvPicPr>
          <p:nvPr/>
        </p:nvPicPr>
        <p:blipFill rotWithShape="1">
          <a:blip r:embed="rId12"/>
          <a:srcRect l="17846" t="3777" r="4023" b="13909"/>
          <a:stretch/>
        </p:blipFill>
        <p:spPr>
          <a:xfrm>
            <a:off x="10405080" y="2117920"/>
            <a:ext cx="1488837" cy="1369701"/>
          </a:xfrm>
          <a:prstGeom prst="rect">
            <a:avLst/>
          </a:prstGeom>
        </p:spPr>
      </p:pic>
      <p:pic>
        <p:nvPicPr>
          <p:cNvPr id="23" name="Picture 12" descr="Image result for finger prick">
            <a:extLst>
              <a:ext uri="{FF2B5EF4-FFF2-40B4-BE49-F238E27FC236}">
                <a16:creationId xmlns:a16="http://schemas.microsoft.com/office/drawing/2014/main" id="{B5374C68-1E93-EB42-BBFF-61ACAEA6055B}"/>
              </a:ext>
            </a:extLst>
          </p:cNvPr>
          <p:cNvPicPr>
            <a:picLocks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8" t="-5151" r="8112" b="36570"/>
          <a:stretch/>
        </p:blipFill>
        <p:spPr bwMode="auto">
          <a:xfrm>
            <a:off x="6909329" y="4435210"/>
            <a:ext cx="1483471" cy="144751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4" name="Picture 18" descr="Related image">
            <a:extLst>
              <a:ext uri="{FF2B5EF4-FFF2-40B4-BE49-F238E27FC236}">
                <a16:creationId xmlns:a16="http://schemas.microsoft.com/office/drawing/2014/main" id="{B743947A-BE21-FE4A-8037-0389B914CD26}"/>
              </a:ext>
            </a:extLst>
          </p:cNvPr>
          <p:cNvPicPr>
            <a:picLocks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r="42420"/>
          <a:stretch/>
        </p:blipFill>
        <p:spPr bwMode="auto">
          <a:xfrm flipH="1">
            <a:off x="8625001" y="4435211"/>
            <a:ext cx="1488836" cy="146987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7963D07-1B63-444E-B9A4-05118B2E1C2D}"/>
              </a:ext>
            </a:extLst>
          </p:cNvPr>
          <p:cNvGrpSpPr/>
          <p:nvPr/>
        </p:nvGrpSpPr>
        <p:grpSpPr>
          <a:xfrm>
            <a:off x="4421003" y="4710283"/>
            <a:ext cx="2213199" cy="1907469"/>
            <a:chOff x="7345679" y="2665991"/>
            <a:chExt cx="2838450" cy="2838450"/>
          </a:xfrm>
        </p:grpSpPr>
        <p:pic>
          <p:nvPicPr>
            <p:cNvPr id="26" name="Picture 22" descr="Related image">
              <a:extLst>
                <a:ext uri="{FF2B5EF4-FFF2-40B4-BE49-F238E27FC236}">
                  <a16:creationId xmlns:a16="http://schemas.microsoft.com/office/drawing/2014/main" id="{0E61C86B-2C05-BB48-89DA-DA14B70575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5679" y="2665991"/>
              <a:ext cx="2838450" cy="2838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5A136AF9-CE23-B94A-8644-53CAE33B2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944716" y="2943916"/>
              <a:ext cx="1617540" cy="2157984"/>
            </a:xfrm>
            <a:prstGeom prst="roundRect">
              <a:avLst>
                <a:gd name="adj" fmla="val 938"/>
              </a:avLst>
            </a:prstGeom>
            <a:effectLst>
              <a:innerShdw blurRad="25400" dist="12700" dir="13500000">
                <a:prstClr val="black">
                  <a:alpha val="28000"/>
                </a:prstClr>
              </a:innerShdw>
            </a:effectLst>
          </p:spPr>
        </p:pic>
      </p:grpSp>
      <p:pic>
        <p:nvPicPr>
          <p:cNvPr id="28" name="Picture 14" descr="Image result for blood draw">
            <a:extLst>
              <a:ext uri="{FF2B5EF4-FFF2-40B4-BE49-F238E27FC236}">
                <a16:creationId xmlns:a16="http://schemas.microsoft.com/office/drawing/2014/main" id="{649CA770-400C-0944-AB92-41E8855DB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3" r="30267" b="12768"/>
          <a:stretch/>
        </p:blipFill>
        <p:spPr bwMode="auto">
          <a:xfrm>
            <a:off x="10325560" y="4445332"/>
            <a:ext cx="1568357" cy="1441092"/>
          </a:xfrm>
          <a:prstGeom prst="rect">
            <a:avLst/>
          </a:prstGeom>
          <a:solidFill>
            <a:srgbClr val="FFFFFF"/>
          </a:solidFill>
          <a:ln>
            <a:solidFill>
              <a:srgbClr val="FFFFFF">
                <a:lumMod val="85000"/>
              </a:srgbClr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AF15D0D-9F7B-224D-BE37-484D105978C8}"/>
              </a:ext>
            </a:extLst>
          </p:cNvPr>
          <p:cNvSpPr txBox="1"/>
          <p:nvPr/>
        </p:nvSpPr>
        <p:spPr>
          <a:xfrm>
            <a:off x="8572993" y="1381532"/>
            <a:ext cx="2858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Invasive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C3D8B6-9623-F44B-8A0D-F7AB60A44552}"/>
              </a:ext>
            </a:extLst>
          </p:cNvPr>
          <p:cNvSpPr txBox="1"/>
          <p:nvPr/>
        </p:nvSpPr>
        <p:spPr>
          <a:xfrm>
            <a:off x="8190210" y="5912859"/>
            <a:ext cx="3064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Non-Invasive</a:t>
            </a:r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D4C291E8-C15F-474F-8FB9-55D0DC348318}"/>
              </a:ext>
            </a:extLst>
          </p:cNvPr>
          <p:cNvSpPr/>
          <p:nvPr/>
        </p:nvSpPr>
        <p:spPr>
          <a:xfrm>
            <a:off x="8572993" y="3571425"/>
            <a:ext cx="1718355" cy="6281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1B69B79-D3CC-4F42-9720-7021B8A81ED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-43200"/>
            <a:ext cx="12192000" cy="111355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5828" y="299395"/>
            <a:ext cx="9878009" cy="32060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1206" marR="4483">
              <a:lnSpc>
                <a:spcPts val="2471"/>
              </a:lnSpc>
            </a:pPr>
            <a:r>
              <a:rPr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Convergence</a:t>
            </a:r>
            <a:r>
              <a:rPr sz="2400" spc="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400" spc="-4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23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echnology</a:t>
            </a:r>
            <a:r>
              <a:rPr sz="2400" spc="3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Healthca</a:t>
            </a:r>
            <a:r>
              <a:rPr sz="2400" spc="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4D5C5A8-FF9E-2D4D-876D-1A7BDA0F5DAE}"/>
              </a:ext>
            </a:extLst>
          </p:cNvPr>
          <p:cNvSpPr/>
          <p:nvPr/>
        </p:nvSpPr>
        <p:spPr>
          <a:xfrm>
            <a:off x="8965931" y="6432284"/>
            <a:ext cx="3226069" cy="425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07" tIns="45704" rIns="91407" bIns="45704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14977185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6BBFF76-FD6E-5046-84E4-3F25479B2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79" y="-300038"/>
            <a:ext cx="12573992" cy="71550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03273C1-66F8-4406-B25E-654F965D93FF}"/>
              </a:ext>
            </a:extLst>
          </p:cNvPr>
          <p:cNvSpPr/>
          <p:nvPr/>
        </p:nvSpPr>
        <p:spPr>
          <a:xfrm>
            <a:off x="460971" y="498091"/>
            <a:ext cx="11239500" cy="5975051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A7E03D-8103-48B3-9F15-0BE79B29291C}"/>
              </a:ext>
            </a:extLst>
          </p:cNvPr>
          <p:cNvSpPr txBox="1"/>
          <p:nvPr/>
        </p:nvSpPr>
        <p:spPr>
          <a:xfrm>
            <a:off x="8576089" y="1357651"/>
            <a:ext cx="3127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spc="-40" dirty="0"/>
              <a:t>Greater Purpose – Incite a Revolution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5E9F39-72F4-47DE-B505-4ABF8D171C28}"/>
              </a:ext>
            </a:extLst>
          </p:cNvPr>
          <p:cNvSpPr txBox="1"/>
          <p:nvPr/>
        </p:nvSpPr>
        <p:spPr>
          <a:xfrm>
            <a:off x="8576089" y="2288720"/>
            <a:ext cx="3127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spc="-40" dirty="0"/>
              <a:t>360° Immersion - Ecosystem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A1ABC7-BCE5-4DE3-964D-2A5CBCFDB485}"/>
              </a:ext>
            </a:extLst>
          </p:cNvPr>
          <p:cNvSpPr txBox="1"/>
          <p:nvPr/>
        </p:nvSpPr>
        <p:spPr>
          <a:xfrm>
            <a:off x="8576089" y="3081289"/>
            <a:ext cx="3127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spc="-40" dirty="0"/>
              <a:t>Greatness through People, Culture &amp; Leadership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7C520A-18E6-417D-A97E-A4FD3029E46D}"/>
              </a:ext>
            </a:extLst>
          </p:cNvPr>
          <p:cNvSpPr txBox="1"/>
          <p:nvPr/>
        </p:nvSpPr>
        <p:spPr>
          <a:xfrm>
            <a:off x="8573373" y="4150858"/>
            <a:ext cx="3127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spc="-40" dirty="0"/>
              <a:t>Strategic Roadmap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F70A432-4550-458E-8D7B-4DBCFB0582CA}"/>
              </a:ext>
            </a:extLst>
          </p:cNvPr>
          <p:cNvSpPr txBox="1"/>
          <p:nvPr/>
        </p:nvSpPr>
        <p:spPr>
          <a:xfrm>
            <a:off x="8573373" y="4954237"/>
            <a:ext cx="3127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spc="-40" dirty="0"/>
              <a:t>Superb Execution - High Impact Speed Leading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0EAF39-C003-4FF7-9787-E5D1181E652B}"/>
              </a:ext>
            </a:extLst>
          </p:cNvPr>
          <p:cNvSpPr/>
          <p:nvPr/>
        </p:nvSpPr>
        <p:spPr>
          <a:xfrm>
            <a:off x="7897832" y="1266825"/>
            <a:ext cx="550984" cy="5509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458BEF9-2993-43BB-9147-0A03A1FD5487}"/>
              </a:ext>
            </a:extLst>
          </p:cNvPr>
          <p:cNvSpPr/>
          <p:nvPr/>
        </p:nvSpPr>
        <p:spPr>
          <a:xfrm>
            <a:off x="7897832" y="2197894"/>
            <a:ext cx="550984" cy="5509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AF52589-CC82-4AD2-885B-C0BCA69A5EBC}"/>
              </a:ext>
            </a:extLst>
          </p:cNvPr>
          <p:cNvSpPr/>
          <p:nvPr/>
        </p:nvSpPr>
        <p:spPr>
          <a:xfrm>
            <a:off x="7897832" y="3128962"/>
            <a:ext cx="550984" cy="5509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2FFF75B-794A-44C7-A012-F42908CF4806}"/>
              </a:ext>
            </a:extLst>
          </p:cNvPr>
          <p:cNvSpPr/>
          <p:nvPr/>
        </p:nvSpPr>
        <p:spPr>
          <a:xfrm>
            <a:off x="7897832" y="4060032"/>
            <a:ext cx="550984" cy="5509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A651A0D-087A-43A3-AED5-90553E2D7108}"/>
              </a:ext>
            </a:extLst>
          </p:cNvPr>
          <p:cNvSpPr/>
          <p:nvPr/>
        </p:nvSpPr>
        <p:spPr>
          <a:xfrm>
            <a:off x="7897832" y="5001910"/>
            <a:ext cx="550984" cy="5509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38CC00-E03D-8444-9934-15D8BD8F0858}"/>
              </a:ext>
            </a:extLst>
          </p:cNvPr>
          <p:cNvSpPr txBox="1"/>
          <p:nvPr/>
        </p:nvSpPr>
        <p:spPr>
          <a:xfrm>
            <a:off x="719622" y="714375"/>
            <a:ext cx="61860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Malayalam MN" pitchFamily="2" charset="0"/>
                <a:ea typeface="Toppan Bunkyu Gothic" panose="020B0400000000000000" pitchFamily="34" charset="-128"/>
                <a:cs typeface="Malayalam MN" pitchFamily="2" charset="0"/>
              </a:rPr>
              <a:t>Di5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5399FE-7841-4945-9EBC-ED7391931BA8}"/>
              </a:ext>
            </a:extLst>
          </p:cNvPr>
          <p:cNvSpPr txBox="1"/>
          <p:nvPr/>
        </p:nvSpPr>
        <p:spPr>
          <a:xfrm>
            <a:off x="783022" y="1817809"/>
            <a:ext cx="62498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FIVE STEPS TO COMMERCIALIZING DISRUPTIVE INNOVATION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04DA3A8-5E92-E943-9505-24CFDA8E1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530" y="4335524"/>
            <a:ext cx="2807444" cy="17266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D2017B6-4F7B-BC4D-9A4C-3AE6A2B66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3531" y="4520190"/>
            <a:ext cx="2057203" cy="140064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4EFA7C6-8E1F-E248-BE36-D35C473098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3454" y="4416982"/>
            <a:ext cx="1816119" cy="180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09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group of people standing in front of a computer screen&#10;&#10;Description generated with very high confidence">
            <a:extLst>
              <a:ext uri="{FF2B5EF4-FFF2-40B4-BE49-F238E27FC236}">
                <a16:creationId xmlns:a16="http://schemas.microsoft.com/office/drawing/2014/main" id="{F29BDD8D-FC28-4D5D-8578-890A9BED05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272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4aCOcKBSoGJe7Zplhbgx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4aCOcKBSoGJe7Zplhbgx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4aCOcKBSoGJe7Zplhbgx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4aCOcKBSoGJe7Zplhbgx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eTJ2c6QD0IueI4xB1uPX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66ETFKEsBWR1QNC8Nlk8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33lbQq5V.lT.xOle5MFO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Zp.ql6e0Y3WtJ3ajFxim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hmZy1PzzfTvDK5Y_NrSZ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ZJq..mptQSrsjVlum8wh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_4ae_NPw9rNqdH8g5jz2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kJat0eW.kwcMj1IwHMmr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kooNuTsclrhUmKKfeQB.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Y2tVvX.03Rea3bHCiPSx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LIsRuTOfpokFYEKabwHF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t6qkt83zmmsbu3xqM7j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PkTN04WAxp1pIuXTtjTv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Pn7ckth.TSLjHh9alQee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WUGd1uAc5jwYzQXXRG.z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4aCOcKBSoGJe7Zplhbgx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4aCOcKBSoGJe7Zplhbgx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4aCOcKBSoGJe7Zplhbgx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Quanterix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4C6E"/>
      </a:accent1>
      <a:accent2>
        <a:srgbClr val="959D9A"/>
      </a:accent2>
      <a:accent3>
        <a:srgbClr val="D7DB61"/>
      </a:accent3>
      <a:accent4>
        <a:srgbClr val="00B0F0"/>
      </a:accent4>
      <a:accent5>
        <a:srgbClr val="0070C0"/>
      </a:accent5>
      <a:accent6>
        <a:srgbClr val="F79646"/>
      </a:accent6>
      <a:hlink>
        <a:srgbClr val="0000FF"/>
      </a:hlink>
      <a:folHlink>
        <a:srgbClr val="800080"/>
      </a:folHlink>
    </a:clrScheme>
    <a:fontScheme name="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</a:spPr>
      <a:bodyPr wrap="square" anchor="ctr" anchorCtr="0">
        <a:spAutoFit/>
      </a:bodyPr>
      <a:lstStyle>
        <a:defPPr algn="ctr">
          <a:defRPr spc="-40" dirty="0">
            <a:latin typeface="+mj-lt"/>
          </a:defRPr>
        </a:defPPr>
      </a:lstStyle>
    </a:spDef>
    <a:lnDef>
      <a:spPr>
        <a:ln w="12700">
          <a:solidFill>
            <a:schemeClr val="bg1">
              <a:lumMod val="6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effectLst/>
      </a:spPr>
      <a:bodyPr vert="horz" lIns="91440" tIns="45720" rIns="91440" bIns="45720" rtlCol="0" anchor="ctr">
        <a:noAutofit/>
      </a:bodyPr>
      <a:lstStyle>
        <a:defPPr>
          <a:defRPr sz="2400" b="0" i="1"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6126517997334D91E53431C65E4D6B" ma:contentTypeVersion="10" ma:contentTypeDescription="Create a new document." ma:contentTypeScope="" ma:versionID="0a2afeaf563955a2cf8776e8f1437095">
  <xsd:schema xmlns:xsd="http://www.w3.org/2001/XMLSchema" xmlns:xs="http://www.w3.org/2001/XMLSchema" xmlns:p="http://schemas.microsoft.com/office/2006/metadata/properties" xmlns:ns2="26c2e727-2f0d-48bf-9251-b80434e351af" xmlns:ns3="67d0f3fe-3e97-4055-b051-a9bc1cbd7eef" targetNamespace="http://schemas.microsoft.com/office/2006/metadata/properties" ma:root="true" ma:fieldsID="1ea7ee5c17973b052f0fbe2db2f0a029" ns2:_="" ns3:_="">
    <xsd:import namespace="26c2e727-2f0d-48bf-9251-b80434e351af"/>
    <xsd:import namespace="67d0f3fe-3e97-4055-b051-a9bc1cbd7e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c2e727-2f0d-48bf-9251-b80434e351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d0f3fe-3e97-4055-b051-a9bc1cbd7ee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7BE55E-D410-45ED-BAE1-70CE543CE93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96F4B23-9569-47C6-A2FD-921CA75D26D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90EA52-13B2-4F61-9C08-41DD89F802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c2e727-2f0d-48bf-9251-b80434e351af"/>
    <ds:schemaRef ds:uri="67d0f3fe-3e97-4055-b051-a9bc1cbd7e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</Words>
  <Application>Microsoft Office PowerPoint</Application>
  <PresentationFormat>Widescreen</PresentationFormat>
  <Paragraphs>63</Paragraphs>
  <Slides>5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Office Theme</vt:lpstr>
      <vt:lpstr>1_Office Theme</vt:lpstr>
      <vt:lpstr>2_Office Theme</vt:lpstr>
      <vt:lpstr>PowerPoint Presentation</vt:lpstr>
      <vt:lpstr>Valuation Ascent in last 4½ Years</vt:lpstr>
      <vt:lpstr>Convergence of Technology and Healthcare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Marissa Sweazy</dc:creator>
  <cp:lastModifiedBy>confero</cp:lastModifiedBy>
  <cp:revision>14</cp:revision>
  <dcterms:created xsi:type="dcterms:W3CDTF">2019-11-11T15:46:50Z</dcterms:created>
  <dcterms:modified xsi:type="dcterms:W3CDTF">2019-11-21T11:39:23Z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0x010100C96126517997334D91E53431C65E4D6B</vt:lpwstr>
  </property>
</Properties>
</file>