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3"/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Amatic SC"/>
      <p:regular r:id="rId21"/>
      <p:bold r:id="rId22"/>
    </p:embeddedFont>
    <p:embeddedFont>
      <p:font typeface="Crafty Girls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6" Type="http://schemas.openxmlformats.org/officeDocument/2006/relationships/customXml" Target="../customXml/item3.xml"/><Relationship Id="rId21" Type="http://schemas.openxmlformats.org/officeDocument/2006/relationships/font" Target="fonts/AmaticSC-regular.fnt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2.xml"/><Relationship Id="rId20" Type="http://schemas.openxmlformats.org/officeDocument/2006/relationships/slide" Target="slides/slide15.xml"/><Relationship Id="rId2" Type="http://schemas.openxmlformats.org/officeDocument/2006/relationships/presProps" Target="pres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24" Type="http://schemas.openxmlformats.org/officeDocument/2006/relationships/customXml" Target="../customXml/item1.xml"/><Relationship Id="rId23" Type="http://schemas.openxmlformats.org/officeDocument/2006/relationships/font" Target="fonts/CraftyGirls-regular.fntdata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font" Target="fonts/AmaticSC-bold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Titel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subtitel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Spreker</a:t>
            </a:r>
            <a:endParaRPr/>
          </a:p>
        </p:txBody>
      </p:sp>
      <p:sp>
        <p:nvSpPr>
          <p:cNvPr id="84" name="Google Shape;84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expertnetwerken, rollatorloop, radio steunkous, myshopeye, machine learning</a:t>
            </a:r>
            <a:endParaRPr/>
          </a:p>
        </p:txBody>
      </p:sp>
      <p:sp>
        <p:nvSpPr>
          <p:cNvPr id="238" name="Google Shape;238;p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/>
              <a:t>bron: picktochart.com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nl-NL" sz="1000">
                <a:solidFill>
                  <a:srgbClr val="000000"/>
                </a:solidFill>
              </a:rPr>
              <a:t>We want best of both worlds. (Let’s manage self organisation)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nl-NL" sz="1000">
                <a:solidFill>
                  <a:srgbClr val="000000"/>
                </a:solidFill>
              </a:rPr>
              <a:t>You can’t manage the new direction. 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nl-NL" sz="1000">
                <a:solidFill>
                  <a:srgbClr val="000000"/>
                </a:solidFill>
              </a:rPr>
              <a:t>You can only serve, guide and cut complexity. </a:t>
            </a:r>
            <a:br>
              <a:rPr lang="nl-NL" sz="1000">
                <a:solidFill>
                  <a:srgbClr val="000000"/>
                </a:solidFill>
              </a:rPr>
            </a:b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nl-NL" sz="1000">
                <a:solidFill>
                  <a:srgbClr val="000000"/>
                </a:solidFill>
              </a:rPr>
              <a:t>Easy job. Just fire the managers and tell the teams they are in charge now.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nl-NL" sz="1000">
                <a:solidFill>
                  <a:srgbClr val="000000"/>
                </a:solidFill>
              </a:rPr>
              <a:t>You’ve got to work hard if your culture isn’t social. And you can’t schedule a culture change…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nl-NL" sz="1000">
                <a:solidFill>
                  <a:srgbClr val="000000"/>
                </a:solidFill>
              </a:rPr>
              <a:t>Most difficult part is restructuring the ’backoffice’ (PR, HRM, FM, etc...)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nl-NL" sz="1000">
                <a:solidFill>
                  <a:srgbClr val="000000"/>
                </a:solidFill>
              </a:rPr>
              <a:t>It’s not anarchy, you need a clear framework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nl-NL" sz="1000">
                <a:solidFill>
                  <a:srgbClr val="000000"/>
                </a:solidFill>
              </a:rPr>
              <a:t>Think of a Proof of Concept with a Minimal Viable Back office</a:t>
            </a:r>
            <a:br>
              <a:rPr lang="nl-NL" sz="1000">
                <a:solidFill>
                  <a:srgbClr val="000000"/>
                </a:solidFill>
              </a:rPr>
            </a:b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nl-NL" sz="1000">
                <a:solidFill>
                  <a:srgbClr val="000000"/>
                </a:solidFill>
              </a:rPr>
              <a:t>It can be done without restructuring the back office.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nl-NL" sz="1000">
                <a:solidFill>
                  <a:srgbClr val="000000"/>
                </a:solidFill>
              </a:rPr>
              <a:t>Not true! Cutting complexity, redesigning processes and delete the right protocols and procedures is hard work!</a:t>
            </a:r>
            <a:br>
              <a:rPr lang="nl-NL" sz="1000">
                <a:solidFill>
                  <a:srgbClr val="000000"/>
                </a:solidFill>
              </a:rPr>
            </a:b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nl-NL" sz="1000">
                <a:solidFill>
                  <a:srgbClr val="000000"/>
                </a:solidFill>
              </a:rPr>
              <a:t>It won’t work, it’s just a hype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b="1" lang="nl-NL" sz="1000">
                <a:solidFill>
                  <a:srgbClr val="000000"/>
                </a:solidFill>
              </a:rPr>
              <a:t>We’ll see...</a:t>
            </a:r>
            <a:endParaRPr b="1"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nl-NL" sz="1000">
                <a:solidFill>
                  <a:srgbClr val="000000"/>
                </a:solidFill>
              </a:rPr>
              <a:t>Avoid too much theory.</a:t>
            </a:r>
            <a:br>
              <a:rPr lang="nl-NL" sz="1000">
                <a:solidFill>
                  <a:srgbClr val="000000"/>
                </a:solidFill>
              </a:rPr>
            </a:b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 showMasterSp="0">
  <p:cSld name="Titeldia">
    <p:bg>
      <p:bgPr>
        <a:solidFill>
          <a:srgbClr val="0070B9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6143058"/>
            <a:ext cx="12192000" cy="71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0" y="0"/>
            <a:ext cx="12192000" cy="124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B5"/>
              </a:buClr>
              <a:buSzPts val="3690"/>
              <a:buFont typeface="Arial"/>
              <a:buNone/>
            </a:pPr>
            <a:br>
              <a:rPr b="1" i="0" lang="nl-NL" sz="3690" u="none" cap="none" strike="noStrike">
                <a:solidFill>
                  <a:srgbClr val="0070B5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28075" l="0" r="0" t="11650"/>
          <a:stretch/>
        </p:blipFill>
        <p:spPr>
          <a:xfrm>
            <a:off x="0" y="1245175"/>
            <a:ext cx="12192000" cy="489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3400" y="5720695"/>
            <a:ext cx="2727900" cy="8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type="title"/>
          </p:nvPr>
        </p:nvSpPr>
        <p:spPr>
          <a:xfrm>
            <a:off x="95400" y="18225"/>
            <a:ext cx="120966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59300" y="735525"/>
            <a:ext cx="120873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2" type="title"/>
          </p:nvPr>
        </p:nvSpPr>
        <p:spPr>
          <a:xfrm>
            <a:off x="83075" y="6211900"/>
            <a:ext cx="98766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sis met foto (foto wijzigen mag)" showMasterSp="0">
  <p:cSld name="Titeldia_1">
    <p:bg>
      <p:bgPr>
        <a:solidFill>
          <a:srgbClr val="0075B4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6143058"/>
            <a:ext cx="12192000" cy="71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0" y="0"/>
            <a:ext cx="12192000" cy="124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B5"/>
              </a:buClr>
              <a:buSzPts val="3690"/>
              <a:buFont typeface="Arial"/>
              <a:buNone/>
            </a:pPr>
            <a:br>
              <a:rPr b="1" i="0" lang="nl-NL" sz="3690" u="none" cap="none" strike="noStrike">
                <a:solidFill>
                  <a:srgbClr val="0070B5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b="22484" l="0" r="1068" t="10869"/>
          <a:stretch/>
        </p:blipFill>
        <p:spPr>
          <a:xfrm>
            <a:off x="0" y="854100"/>
            <a:ext cx="12192000" cy="547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4000" y="6328498"/>
            <a:ext cx="1560000" cy="5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74525" y="42600"/>
            <a:ext cx="12049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sis met tekst" showMasterSp="0">
  <p:cSld name="Titeldia_1_1">
    <p:bg>
      <p:bgPr>
        <a:solidFill>
          <a:srgbClr val="0070B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6303125"/>
            <a:ext cx="12192000" cy="55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0" y="0"/>
            <a:ext cx="12192000" cy="8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B5"/>
              </a:buClr>
              <a:buSzPts val="3690"/>
              <a:buFont typeface="Arial"/>
              <a:buNone/>
            </a:pPr>
            <a:br>
              <a:rPr b="1" i="0" lang="nl-NL" sz="3690" u="none" cap="none" strike="noStrike">
                <a:solidFill>
                  <a:srgbClr val="0070B5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64000" y="6328498"/>
            <a:ext cx="1560000" cy="5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/>
        </p:nvSpPr>
        <p:spPr>
          <a:xfrm>
            <a:off x="218000" y="1090025"/>
            <a:ext cx="9310500" cy="50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75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74525" y="42600"/>
            <a:ext cx="12049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258775" y="1090025"/>
            <a:ext cx="7418400" cy="52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D0CECE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AEABA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CC2E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4"/>
          <p:cNvSpPr txBox="1"/>
          <p:nvPr/>
        </p:nvSpPr>
        <p:spPr>
          <a:xfrm>
            <a:off x="0" y="6437100"/>
            <a:ext cx="35193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nl-NL" sz="8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rPr>
              <a:t>© 2019 Buurtzorg International Holding BV - All Rights Reserved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sis met tekst 1" showMasterSp="0">
  <p:cSld name="Titeldia_1_1_1">
    <p:bg>
      <p:bgPr>
        <a:solidFill>
          <a:srgbClr val="0070B5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6303125"/>
            <a:ext cx="12192000" cy="55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/>
          <p:nvPr/>
        </p:nvSpPr>
        <p:spPr>
          <a:xfrm>
            <a:off x="0" y="0"/>
            <a:ext cx="12192000" cy="8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B5"/>
              </a:buClr>
              <a:buSzPts val="3700"/>
              <a:buFont typeface="Arial"/>
              <a:buNone/>
            </a:pPr>
            <a:br>
              <a:rPr b="1" i="0" lang="nl-NL" sz="3700" u="none" cap="none" strike="noStrike">
                <a:solidFill>
                  <a:srgbClr val="0070B5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64000" y="6328498"/>
            <a:ext cx="1560000" cy="5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/>
        </p:nvSpPr>
        <p:spPr>
          <a:xfrm>
            <a:off x="218000" y="1090025"/>
            <a:ext cx="9310500" cy="50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75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 txBox="1"/>
          <p:nvPr>
            <p:ph type="title"/>
          </p:nvPr>
        </p:nvSpPr>
        <p:spPr>
          <a:xfrm>
            <a:off x="74525" y="42600"/>
            <a:ext cx="12049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258775" y="1090025"/>
            <a:ext cx="7418400" cy="52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D0CECE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AEABAB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CC2E5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5"/>
          <p:cNvSpPr txBox="1"/>
          <p:nvPr/>
        </p:nvSpPr>
        <p:spPr>
          <a:xfrm>
            <a:off x="0" y="6437100"/>
            <a:ext cx="35193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nl-NL" sz="8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rPr>
              <a:t>© 2019 Buurtzorg International Holding BV - All Rights Reserved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uitsmijter">
  <p:cSld name="uitsmijter">
    <p:bg>
      <p:bgPr>
        <a:solidFill>
          <a:srgbClr val="0075B4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/>
        </p:nvSpPr>
        <p:spPr>
          <a:xfrm>
            <a:off x="0" y="0"/>
            <a:ext cx="12192000" cy="124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B5"/>
              </a:buClr>
              <a:buSzPts val="3690"/>
              <a:buFont typeface="Arial"/>
              <a:buNone/>
            </a:pPr>
            <a:br>
              <a:rPr b="1" i="0" lang="nl-NL" sz="3690" u="none" cap="none" strike="noStrike">
                <a:solidFill>
                  <a:srgbClr val="0070B5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b="20454" l="0" r="0" t="12816"/>
          <a:stretch/>
        </p:blipFill>
        <p:spPr>
          <a:xfrm>
            <a:off x="25" y="849475"/>
            <a:ext cx="12192000" cy="54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4000" y="6328498"/>
            <a:ext cx="1560000" cy="5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/>
          <p:nvPr/>
        </p:nvSpPr>
        <p:spPr>
          <a:xfrm>
            <a:off x="5457000" y="849475"/>
            <a:ext cx="4929900" cy="5460300"/>
          </a:xfrm>
          <a:prstGeom prst="rect">
            <a:avLst/>
          </a:prstGeom>
          <a:solidFill>
            <a:srgbClr val="FFFFFF">
              <a:alpha val="2784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5481888" y="960925"/>
            <a:ext cx="48801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nl-NL" sz="96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rPr>
              <a:t>KEEP IT</a:t>
            </a:r>
            <a:endParaRPr b="0" i="0" sz="9600" u="none" cap="none" strike="noStrike">
              <a:solidFill>
                <a:srgbClr val="0075B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nl-NL" sz="6000" u="none" cap="none" strike="noStrike">
                <a:solidFill>
                  <a:srgbClr val="0075B4"/>
                </a:solidFill>
                <a:latin typeface="Amatic SC"/>
                <a:ea typeface="Amatic SC"/>
                <a:cs typeface="Amatic SC"/>
                <a:sym typeface="Amatic SC"/>
              </a:rPr>
              <a:t>SMALL</a:t>
            </a:r>
            <a:endParaRPr b="0" i="0" sz="6000" u="none" cap="none" strike="noStrike">
              <a:solidFill>
                <a:srgbClr val="0075B4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nl-NL" sz="96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rPr>
              <a:t>KEEP IT</a:t>
            </a:r>
            <a:endParaRPr b="0" i="0" sz="9600" u="none" cap="none" strike="noStrike">
              <a:solidFill>
                <a:srgbClr val="0075B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nl-NL" sz="7200" u="none" cap="none" strike="noStrike">
                <a:solidFill>
                  <a:srgbClr val="0075B4"/>
                </a:solidFill>
                <a:latin typeface="Crafty Girls"/>
                <a:ea typeface="Crafty Girls"/>
                <a:cs typeface="Crafty Girls"/>
                <a:sym typeface="Crafty Girls"/>
              </a:rPr>
              <a:t>simple</a:t>
            </a:r>
            <a:endParaRPr b="0" i="0" sz="7200" u="none" cap="none" strike="noStrike">
              <a:solidFill>
                <a:srgbClr val="0075B4"/>
              </a:solidFill>
              <a:latin typeface="Crafty Girls"/>
              <a:ea typeface="Crafty Girls"/>
              <a:cs typeface="Crafty Girls"/>
              <a:sym typeface="Crafty Girl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uitsmijter">
  <p:cSld name="uitsmijter">
    <p:bg>
      <p:bgPr>
        <a:solidFill>
          <a:srgbClr val="0075B4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/>
        </p:nvSpPr>
        <p:spPr>
          <a:xfrm>
            <a:off x="0" y="0"/>
            <a:ext cx="12192000" cy="124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B5"/>
              </a:buClr>
              <a:buSzPts val="3690"/>
              <a:buFont typeface="Arial"/>
              <a:buNone/>
            </a:pPr>
            <a:br>
              <a:rPr b="1" i="0" lang="nl-NL" sz="3690" u="none" cap="none" strike="noStrike">
                <a:solidFill>
                  <a:srgbClr val="0070B5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2">
            <a:alphaModFix/>
          </a:blip>
          <a:srcRect b="20455" l="0" r="0" t="12816"/>
          <a:stretch/>
        </p:blipFill>
        <p:spPr>
          <a:xfrm>
            <a:off x="25" y="849475"/>
            <a:ext cx="12192000" cy="54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4000" y="6328498"/>
            <a:ext cx="1560000" cy="5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/>
          <p:nvPr/>
        </p:nvSpPr>
        <p:spPr>
          <a:xfrm>
            <a:off x="5457000" y="849475"/>
            <a:ext cx="4929900" cy="5460300"/>
          </a:xfrm>
          <a:prstGeom prst="rect">
            <a:avLst/>
          </a:prstGeom>
          <a:solidFill>
            <a:srgbClr val="FFFFFF">
              <a:alpha val="2823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 txBox="1"/>
          <p:nvPr/>
        </p:nvSpPr>
        <p:spPr>
          <a:xfrm>
            <a:off x="5481888" y="960925"/>
            <a:ext cx="48801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nl-NL" sz="96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rPr>
              <a:t>KEEP IT</a:t>
            </a:r>
            <a:endParaRPr b="0" i="0" sz="9600" u="none" cap="none" strike="noStrike">
              <a:solidFill>
                <a:srgbClr val="0075B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nl-NL" sz="6000" u="none" cap="none" strike="noStrike">
                <a:solidFill>
                  <a:srgbClr val="0075B4"/>
                </a:solidFill>
                <a:latin typeface="Amatic SC"/>
                <a:ea typeface="Amatic SC"/>
                <a:cs typeface="Amatic SC"/>
                <a:sym typeface="Amatic SC"/>
              </a:rPr>
              <a:t>SMALL</a:t>
            </a:r>
            <a:endParaRPr b="0" i="0" sz="6000" u="none" cap="none" strike="noStrike">
              <a:solidFill>
                <a:srgbClr val="0075B4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nl-NL" sz="96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rPr>
              <a:t>KEEP IT</a:t>
            </a:r>
            <a:endParaRPr b="0" i="0" sz="9600" u="none" cap="none" strike="noStrike">
              <a:solidFill>
                <a:srgbClr val="0075B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nl-NL" sz="7200" u="none" cap="none" strike="noStrike">
                <a:solidFill>
                  <a:srgbClr val="0075B4"/>
                </a:solidFill>
                <a:latin typeface="Crafty Girls"/>
                <a:ea typeface="Crafty Girls"/>
                <a:cs typeface="Crafty Girls"/>
                <a:sym typeface="Crafty Girls"/>
              </a:rPr>
              <a:t>simple</a:t>
            </a:r>
            <a:endParaRPr b="0" i="0" sz="7200" u="none" cap="none" strike="noStrike">
              <a:solidFill>
                <a:srgbClr val="0075B4"/>
              </a:solidFill>
              <a:latin typeface="Crafty Girls"/>
              <a:ea typeface="Crafty Girls"/>
              <a:cs typeface="Crafty Girls"/>
              <a:sym typeface="Crafty Girls"/>
            </a:endParaRPr>
          </a:p>
        </p:txBody>
      </p:sp>
      <p:sp>
        <p:nvSpPr>
          <p:cNvPr id="57" name="Google Shape;57;p8"/>
          <p:cNvSpPr txBox="1"/>
          <p:nvPr/>
        </p:nvSpPr>
        <p:spPr>
          <a:xfrm>
            <a:off x="0" y="6437100"/>
            <a:ext cx="35193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nl-NL" sz="8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rPr>
              <a:t>© 2019 Buurtzorg International Holding BV - All Rights Reserved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 showMasterSp="0">
  <p:cSld name="Titeldia">
    <p:bg>
      <p:bgPr>
        <a:solidFill>
          <a:srgbClr val="0070B9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0" y="6143058"/>
            <a:ext cx="12192000" cy="71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9"/>
          <p:cNvSpPr txBox="1"/>
          <p:nvPr/>
        </p:nvSpPr>
        <p:spPr>
          <a:xfrm>
            <a:off x="0" y="0"/>
            <a:ext cx="12192000" cy="124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B5"/>
              </a:buClr>
              <a:buSzPts val="3690"/>
              <a:buFont typeface="Arial"/>
              <a:buNone/>
            </a:pPr>
            <a:br>
              <a:rPr b="1" i="0" lang="nl-NL" sz="3690" u="none" cap="none" strike="noStrike">
                <a:solidFill>
                  <a:srgbClr val="0070B5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2">
            <a:alphaModFix/>
          </a:blip>
          <a:srcRect b="28075" l="0" r="0" t="11650"/>
          <a:stretch/>
        </p:blipFill>
        <p:spPr>
          <a:xfrm>
            <a:off x="0" y="1245175"/>
            <a:ext cx="12192000" cy="489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3400" y="5720695"/>
            <a:ext cx="2727900" cy="8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>
            <p:ph type="title"/>
          </p:nvPr>
        </p:nvSpPr>
        <p:spPr>
          <a:xfrm>
            <a:off x="95400" y="18225"/>
            <a:ext cx="120966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59300" y="735525"/>
            <a:ext cx="120873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title"/>
          </p:nvPr>
        </p:nvSpPr>
        <p:spPr>
          <a:xfrm>
            <a:off x="83075" y="6211900"/>
            <a:ext cx="98766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sis met foto (foto wijzigen mag)" showMasterSp="0">
  <p:cSld name="Titeldia_1">
    <p:bg>
      <p:bgPr>
        <a:solidFill>
          <a:srgbClr val="0075B4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0" y="6143058"/>
            <a:ext cx="12192000" cy="71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0"/>
          <p:cNvSpPr txBox="1"/>
          <p:nvPr/>
        </p:nvSpPr>
        <p:spPr>
          <a:xfrm>
            <a:off x="0" y="0"/>
            <a:ext cx="12192000" cy="124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B5"/>
              </a:buClr>
              <a:buSzPts val="3690"/>
              <a:buFont typeface="Arial"/>
              <a:buNone/>
            </a:pPr>
            <a:br>
              <a:rPr b="1" i="0" lang="nl-NL" sz="3690" u="none" cap="none" strike="noStrike">
                <a:solidFill>
                  <a:srgbClr val="0070B5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2">
            <a:alphaModFix/>
          </a:blip>
          <a:srcRect b="22484" l="0" r="1068" t="10869"/>
          <a:stretch/>
        </p:blipFill>
        <p:spPr>
          <a:xfrm>
            <a:off x="0" y="854100"/>
            <a:ext cx="12192000" cy="547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4000" y="6328498"/>
            <a:ext cx="1560000" cy="5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>
            <p:ph type="title"/>
          </p:nvPr>
        </p:nvSpPr>
        <p:spPr>
          <a:xfrm>
            <a:off x="74525" y="42600"/>
            <a:ext cx="12049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0"/>
          <p:cNvSpPr txBox="1"/>
          <p:nvPr/>
        </p:nvSpPr>
        <p:spPr>
          <a:xfrm>
            <a:off x="0" y="6437100"/>
            <a:ext cx="35193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nl-NL" sz="8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rPr>
              <a:t>© 2019 Buurtzorg International Holding BV - All Rights Reserved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sis met tekst" showMasterSp="0">
  <p:cSld name="Titeldia_1_1">
    <p:bg>
      <p:bgPr>
        <a:solidFill>
          <a:srgbClr val="0070B5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/>
          <p:nvPr/>
        </p:nvSpPr>
        <p:spPr>
          <a:xfrm>
            <a:off x="0" y="6303125"/>
            <a:ext cx="12192000" cy="55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0" y="0"/>
            <a:ext cx="12192000" cy="8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B5"/>
              </a:buClr>
              <a:buSzPts val="3690"/>
              <a:buFont typeface="Arial"/>
              <a:buNone/>
            </a:pPr>
            <a:br>
              <a:rPr b="1" i="0" lang="nl-NL" sz="3690" u="none" cap="none" strike="noStrike">
                <a:solidFill>
                  <a:srgbClr val="0070B5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64000" y="6328498"/>
            <a:ext cx="1560000" cy="5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/>
          <p:nvPr/>
        </p:nvSpPr>
        <p:spPr>
          <a:xfrm>
            <a:off x="218000" y="1090025"/>
            <a:ext cx="9310500" cy="50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75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/>
          <p:cNvSpPr txBox="1"/>
          <p:nvPr>
            <p:ph type="title"/>
          </p:nvPr>
        </p:nvSpPr>
        <p:spPr>
          <a:xfrm>
            <a:off x="74525" y="42600"/>
            <a:ext cx="12049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258775" y="1090025"/>
            <a:ext cx="7418400" cy="52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D0CECE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AEABA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CC2E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1"/>
          <p:cNvSpPr txBox="1"/>
          <p:nvPr/>
        </p:nvSpPr>
        <p:spPr>
          <a:xfrm>
            <a:off x="0" y="6437100"/>
            <a:ext cx="35193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nl-NL" sz="8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rPr>
              <a:t>© 2019 Buurtzorg International Holding BV - All Rights Reserved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B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0"/>
            <a:ext cx="12192000" cy="124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B5"/>
              </a:buClr>
              <a:buSzPts val="3690"/>
              <a:buFont typeface="Arial"/>
              <a:buNone/>
            </a:pPr>
            <a:br>
              <a:rPr b="1" i="0" lang="nl-NL" sz="3690" u="none" cap="none" strike="noStrike">
                <a:solidFill>
                  <a:srgbClr val="0070B5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6143058"/>
            <a:ext cx="12192000" cy="71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B9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/>
        </p:nvSpPr>
        <p:spPr>
          <a:xfrm>
            <a:off x="0" y="0"/>
            <a:ext cx="12192000" cy="124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B5"/>
              </a:buClr>
              <a:buSzPts val="3690"/>
              <a:buFont typeface="Arial"/>
              <a:buNone/>
            </a:pPr>
            <a:br>
              <a:rPr b="1" i="0" lang="nl-NL" sz="3690" u="none" cap="none" strike="noStrike">
                <a:solidFill>
                  <a:srgbClr val="0070B5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0" y="6143058"/>
            <a:ext cx="12192000" cy="71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28.jpg"/><Relationship Id="rId6" Type="http://schemas.openxmlformats.org/officeDocument/2006/relationships/image" Target="../media/image21.png"/><Relationship Id="rId7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7.jp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idx="1" type="subTitle"/>
          </p:nvPr>
        </p:nvSpPr>
        <p:spPr>
          <a:xfrm>
            <a:off x="59300" y="735525"/>
            <a:ext cx="120873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B5"/>
              </a:buClr>
              <a:buSzPts val="2400"/>
              <a:buFont typeface="Arial"/>
              <a:buNone/>
            </a:pPr>
            <a:r>
              <a:rPr lang="nl-NL">
                <a:solidFill>
                  <a:srgbClr val="7F7F7F"/>
                </a:solidFill>
              </a:rPr>
              <a:t>transforming neighborhood care - Buurtzorg Overview</a:t>
            </a:r>
            <a:endParaRPr/>
          </a:p>
        </p:txBody>
      </p:sp>
      <p:sp>
        <p:nvSpPr>
          <p:cNvPr id="87" name="Google Shape;87;p12"/>
          <p:cNvSpPr txBox="1"/>
          <p:nvPr>
            <p:ph type="title"/>
          </p:nvPr>
        </p:nvSpPr>
        <p:spPr>
          <a:xfrm>
            <a:off x="95400" y="18225"/>
            <a:ext cx="120966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/>
              <a:t>KEEP IT SMALL, KEEP IT SIMPLE</a:t>
            </a:r>
            <a:endParaRPr/>
          </a:p>
        </p:txBody>
      </p:sp>
      <p:sp>
        <p:nvSpPr>
          <p:cNvPr id="88" name="Google Shape;88;p12"/>
          <p:cNvSpPr txBox="1"/>
          <p:nvPr>
            <p:ph idx="2" type="title"/>
          </p:nvPr>
        </p:nvSpPr>
        <p:spPr>
          <a:xfrm>
            <a:off x="83075" y="6211900"/>
            <a:ext cx="98766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/>
              <a:t>Jos de Blok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/>
          <p:nvPr/>
        </p:nvSpPr>
        <p:spPr>
          <a:xfrm>
            <a:off x="6769675" y="3246401"/>
            <a:ext cx="5065200" cy="44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rPr>
              <a:t>position in the care chain, relationship with other caregivers</a:t>
            </a:r>
            <a:endParaRPr b="1" i="0" sz="1400" u="none" cap="none" strike="noStrike">
              <a:solidFill>
                <a:srgbClr val="0075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6796100" y="3962188"/>
            <a:ext cx="5065200" cy="37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rPr>
              <a:t>grip on the business</a:t>
            </a:r>
            <a:endParaRPr b="1" i="0" sz="1400" u="none" cap="none" strike="noStrike">
              <a:solidFill>
                <a:srgbClr val="0075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6769675" y="2530575"/>
            <a:ext cx="5065200" cy="37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rPr>
              <a:t>view on quality of care, transparency</a:t>
            </a:r>
            <a:endParaRPr b="1" i="0" sz="1400" u="none" cap="none" strike="noStrike">
              <a:solidFill>
                <a:srgbClr val="0075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21"/>
          <p:cNvGrpSpPr/>
          <p:nvPr/>
        </p:nvGrpSpPr>
        <p:grpSpPr>
          <a:xfrm>
            <a:off x="368672" y="1238646"/>
            <a:ext cx="4981200" cy="4981392"/>
            <a:chOff x="6344340" y="1690688"/>
            <a:chExt cx="4981200" cy="4981392"/>
          </a:xfrm>
        </p:grpSpPr>
        <p:sp>
          <p:nvSpPr>
            <p:cNvPr id="209" name="Google Shape;209;p21"/>
            <p:cNvSpPr/>
            <p:nvPr/>
          </p:nvSpPr>
          <p:spPr>
            <a:xfrm>
              <a:off x="6344340" y="1690688"/>
              <a:ext cx="4981200" cy="49812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26862"/>
                    <a:pt x="26862" y="0"/>
                    <a:pt x="60000" y="0"/>
                  </a:cubicBezTo>
                  <a:cubicBezTo>
                    <a:pt x="93137" y="0"/>
                    <a:pt x="120000" y="26862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2" y="120000"/>
                    <a:pt x="0" y="93137"/>
                    <a:pt x="0" y="60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347875" lIns="1670425" spcFirstLastPara="1" rIns="1670425" wrap="square" tIns="36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B5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6742643" y="2437880"/>
              <a:ext cx="4234200" cy="42342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26862"/>
                    <a:pt x="26862" y="0"/>
                    <a:pt x="60000" y="0"/>
                  </a:cubicBezTo>
                  <a:cubicBezTo>
                    <a:pt x="93137" y="0"/>
                    <a:pt x="120000" y="26862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2" y="120000"/>
                    <a:pt x="0" y="93137"/>
                    <a:pt x="0" y="60000"/>
                  </a:cubicBezTo>
                  <a:close/>
                </a:path>
              </a:pathLst>
            </a:custGeom>
            <a:solidFill>
              <a:srgbClr val="C5E9FF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617500" lIns="1317850" spcFirstLastPara="1" rIns="1317850" wrap="square" tIns="357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B5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70B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7116240" y="3185073"/>
              <a:ext cx="3486900" cy="34869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26862"/>
                    <a:pt x="26862" y="0"/>
                    <a:pt x="60000" y="0"/>
                  </a:cubicBezTo>
                  <a:cubicBezTo>
                    <a:pt x="93137" y="0"/>
                    <a:pt x="120000" y="26862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2" y="120000"/>
                    <a:pt x="0" y="93137"/>
                    <a:pt x="0" y="60000"/>
                  </a:cubicBezTo>
                  <a:close/>
                </a:path>
              </a:pathLst>
            </a:custGeom>
            <a:solidFill>
              <a:srgbClr val="8FD4FF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878900" lIns="955000" spcFirstLastPara="1" rIns="955000" wrap="square" tIns="354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70B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7489836" y="3932266"/>
              <a:ext cx="2739600" cy="27396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26862"/>
                    <a:pt x="26862" y="0"/>
                    <a:pt x="60000" y="0"/>
                  </a:cubicBezTo>
                  <a:cubicBezTo>
                    <a:pt x="93137" y="0"/>
                    <a:pt x="120000" y="26862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2" y="120000"/>
                    <a:pt x="0" y="93137"/>
                    <a:pt x="0" y="60000"/>
                  </a:cubicBezTo>
                  <a:close/>
                </a:path>
              </a:pathLst>
            </a:custGeom>
            <a:solidFill>
              <a:srgbClr val="29ADFF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113775" lIns="743925" spcFirstLastPara="1" rIns="743925" wrap="square" tIns="360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7863433" y="4679459"/>
              <a:ext cx="1992600" cy="19926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26862"/>
                    <a:pt x="26862" y="0"/>
                    <a:pt x="60000" y="0"/>
                  </a:cubicBezTo>
                  <a:cubicBezTo>
                    <a:pt x="93137" y="0"/>
                    <a:pt x="120000" y="26862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2" y="120000"/>
                    <a:pt x="0" y="93137"/>
                    <a:pt x="0" y="60000"/>
                  </a:cubicBezTo>
                  <a:close/>
                </a:path>
              </a:pathLst>
            </a:custGeom>
            <a:solidFill>
              <a:srgbClr val="0070B5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11900" lIns="405575" spcFirstLastPara="1" rIns="405575" wrap="square" tIns="61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21"/>
          <p:cNvSpPr/>
          <p:nvPr/>
        </p:nvSpPr>
        <p:spPr>
          <a:xfrm>
            <a:off x="6769675" y="1825400"/>
            <a:ext cx="5065200" cy="37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rPr>
              <a:t>shared values</a:t>
            </a:r>
            <a:endParaRPr b="1" i="0" sz="1400" u="none" cap="none" strike="noStrike">
              <a:solidFill>
                <a:srgbClr val="0075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1"/>
          <p:cNvSpPr/>
          <p:nvPr/>
        </p:nvSpPr>
        <p:spPr>
          <a:xfrm rot="10800000">
            <a:off x="3806134" y="1876538"/>
            <a:ext cx="2618700" cy="20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1634225" y="1342725"/>
            <a:ext cx="24501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070B5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 b="0" i="0" sz="1400" u="none" cap="none" strike="noStrike">
              <a:solidFill>
                <a:srgbClr val="0070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1666925" y="2108125"/>
            <a:ext cx="23847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070B5"/>
                </a:solidFill>
                <a:latin typeface="Arial"/>
                <a:ea typeface="Arial"/>
                <a:cs typeface="Arial"/>
                <a:sym typeface="Arial"/>
              </a:rPr>
              <a:t>instruments</a:t>
            </a:r>
            <a:endParaRPr b="0" i="0" sz="1400" u="none" cap="none" strike="noStrike">
              <a:solidFill>
                <a:srgbClr val="0070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1816475" y="2850800"/>
            <a:ext cx="20856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070B5"/>
                </a:solidFill>
                <a:latin typeface="Arial"/>
                <a:ea typeface="Arial"/>
                <a:cs typeface="Arial"/>
                <a:sym typeface="Arial"/>
              </a:rPr>
              <a:t>communication in the care chain</a:t>
            </a:r>
            <a:endParaRPr b="0" i="0" sz="1400" u="none" cap="none" strike="noStrike">
              <a:solidFill>
                <a:srgbClr val="0070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1507475" y="3694100"/>
            <a:ext cx="27036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2044175" y="4860125"/>
            <a:ext cx="1630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relationship professional and client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6747" y="202939"/>
            <a:ext cx="1883250" cy="49083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/>
          <p:nvPr/>
        </p:nvSpPr>
        <p:spPr>
          <a:xfrm>
            <a:off x="7671375" y="102450"/>
            <a:ext cx="4249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rPr>
              <a:t>(BY                                 )</a:t>
            </a:r>
            <a:endParaRPr b="0" i="0" sz="1800" u="none" cap="none" strike="noStrike">
              <a:solidFill>
                <a:srgbClr val="0075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1"/>
          <p:cNvSpPr/>
          <p:nvPr/>
        </p:nvSpPr>
        <p:spPr>
          <a:xfrm rot="10800000">
            <a:off x="3806134" y="2615163"/>
            <a:ext cx="2618700" cy="20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1"/>
          <p:cNvSpPr/>
          <p:nvPr/>
        </p:nvSpPr>
        <p:spPr>
          <a:xfrm rot="10800000">
            <a:off x="3806134" y="3328188"/>
            <a:ext cx="2618700" cy="20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1"/>
          <p:cNvSpPr/>
          <p:nvPr/>
        </p:nvSpPr>
        <p:spPr>
          <a:xfrm rot="10800000">
            <a:off x="3806134" y="4137863"/>
            <a:ext cx="2618700" cy="20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1"/>
          <p:cNvSpPr txBox="1"/>
          <p:nvPr>
            <p:ph type="title"/>
          </p:nvPr>
        </p:nvSpPr>
        <p:spPr>
          <a:xfrm>
            <a:off x="71250" y="42600"/>
            <a:ext cx="12049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/>
              <a:t>BUURTZORGWEB											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/>
          <p:nvPr>
            <p:ph idx="1" type="body"/>
          </p:nvPr>
        </p:nvSpPr>
        <p:spPr>
          <a:xfrm>
            <a:off x="258775" y="1090025"/>
            <a:ext cx="7001400" cy="52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 sz="1800"/>
              <a:t>Cost savings up to 40 % (Buurtzorg model leads to more prevention, a shorter period of care and less spending on overhead)</a:t>
            </a:r>
            <a:endParaRPr sz="18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nl-NL" sz="1800"/>
              <a:t>More satisfied employees and clients</a:t>
            </a:r>
            <a:endParaRPr sz="1800"/>
          </a:p>
          <a:p>
            <a:pPr indent="-50800" lvl="5" marL="2514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279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279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1800"/>
          </a:p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nl-NL" sz="1800"/>
              <a:t>The government and all political parties are stimulating other care organizations to work like Buurtzorg </a:t>
            </a:r>
            <a:endParaRPr sz="18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nl-NL" sz="1800"/>
              <a:t>Other sectors are interested in the organization model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32" name="Google Shape;23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7620" y="3170263"/>
            <a:ext cx="4333629" cy="2888381"/>
          </a:xfrm>
          <a:prstGeom prst="rect">
            <a:avLst/>
          </a:prstGeom>
          <a:noFill/>
          <a:ln cap="sq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33" name="Google Shape;233;p22"/>
          <p:cNvSpPr txBox="1"/>
          <p:nvPr>
            <p:ph type="title"/>
          </p:nvPr>
        </p:nvSpPr>
        <p:spPr>
          <a:xfrm>
            <a:off x="74525" y="42600"/>
            <a:ext cx="12049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/>
              <a:t>COST BENEFITS FOR THE CARE!</a:t>
            </a:r>
            <a:endParaRPr/>
          </a:p>
        </p:txBody>
      </p:sp>
      <p:sp>
        <p:nvSpPr>
          <p:cNvPr id="234" name="Google Shape;234;p22"/>
          <p:cNvSpPr/>
          <p:nvPr/>
        </p:nvSpPr>
        <p:spPr>
          <a:xfrm>
            <a:off x="3426973" y="3114754"/>
            <a:ext cx="655200" cy="6285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5715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/>
          <p:nvPr>
            <p:ph type="title"/>
          </p:nvPr>
        </p:nvSpPr>
        <p:spPr>
          <a:xfrm>
            <a:off x="74525" y="42600"/>
            <a:ext cx="12049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/>
              <a:t>INNOVATIONS</a:t>
            </a:r>
            <a:endParaRPr/>
          </a:p>
        </p:txBody>
      </p:sp>
      <p:pic>
        <p:nvPicPr>
          <p:cNvPr id="241" name="Google Shape;24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9951" y="1063574"/>
            <a:ext cx="5370900" cy="2591700"/>
          </a:xfrm>
          <a:prstGeom prst="rect">
            <a:avLst/>
          </a:prstGeom>
          <a:solidFill>
            <a:srgbClr val="ECECEC"/>
          </a:solidFill>
          <a:ln cap="sq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7753" y="1029661"/>
            <a:ext cx="4084295" cy="2625618"/>
          </a:xfrm>
          <a:prstGeom prst="rect">
            <a:avLst/>
          </a:prstGeom>
          <a:solidFill>
            <a:srgbClr val="ECECEC"/>
          </a:solidFill>
          <a:ln cap="sq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43" name="Google Shape;24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9951" y="4070524"/>
            <a:ext cx="3489600" cy="2070900"/>
          </a:xfrm>
          <a:prstGeom prst="rect">
            <a:avLst/>
          </a:prstGeom>
          <a:solidFill>
            <a:srgbClr val="ECECEC"/>
          </a:solidFill>
          <a:ln cap="sq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44" name="Google Shape;244;p23"/>
          <p:cNvPicPr preferRelativeResize="0"/>
          <p:nvPr/>
        </p:nvPicPr>
        <p:blipFill rotWithShape="1">
          <a:blip r:embed="rId6">
            <a:alphaModFix/>
          </a:blip>
          <a:srcRect b="0" l="0" r="0" t="32975"/>
          <a:stretch/>
        </p:blipFill>
        <p:spPr>
          <a:xfrm rot="334">
            <a:off x="5253702" y="4070677"/>
            <a:ext cx="3089400" cy="2070600"/>
          </a:xfrm>
          <a:prstGeom prst="rect">
            <a:avLst/>
          </a:prstGeom>
          <a:solidFill>
            <a:srgbClr val="ECECEC"/>
          </a:solidFill>
          <a:ln cap="sq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45" name="Google Shape;245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07250" y="4070525"/>
            <a:ext cx="2070876" cy="2070900"/>
          </a:xfrm>
          <a:prstGeom prst="rect">
            <a:avLst/>
          </a:prstGeom>
          <a:solidFill>
            <a:srgbClr val="ECECEC"/>
          </a:solidFill>
          <a:ln cap="sq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 txBox="1"/>
          <p:nvPr>
            <p:ph type="title"/>
          </p:nvPr>
        </p:nvSpPr>
        <p:spPr>
          <a:xfrm>
            <a:off x="74525" y="42600"/>
            <a:ext cx="12049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/>
              <a:t>BUURTZORG INTERNATIONAL</a:t>
            </a:r>
            <a:endParaRPr/>
          </a:p>
        </p:txBody>
      </p:sp>
      <p:pic>
        <p:nvPicPr>
          <p:cNvPr id="252" name="Google Shape;25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1112" y="854100"/>
            <a:ext cx="8469787" cy="544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"/>
          <p:cNvSpPr/>
          <p:nvPr>
            <p:ph type="title"/>
          </p:nvPr>
        </p:nvSpPr>
        <p:spPr>
          <a:xfrm>
            <a:off x="74525" y="42600"/>
            <a:ext cx="12049500" cy="811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/>
              <a:t>OFTEN HEARD...</a:t>
            </a:r>
            <a:endParaRPr/>
          </a:p>
        </p:txBody>
      </p:sp>
      <p:sp>
        <p:nvSpPr>
          <p:cNvPr id="258" name="Google Shape;258;p25"/>
          <p:cNvSpPr txBox="1"/>
          <p:nvPr>
            <p:ph idx="1" type="body"/>
          </p:nvPr>
        </p:nvSpPr>
        <p:spPr>
          <a:xfrm>
            <a:off x="258775" y="1090025"/>
            <a:ext cx="7418400" cy="52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0050" lvl="0" marL="609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nl-NL"/>
              <a:t>Our people aren’t suited for self organizing, we’ve got the wrong ones…</a:t>
            </a:r>
            <a:br>
              <a:rPr lang="nl-NL"/>
            </a:br>
            <a:endParaRPr/>
          </a:p>
          <a:p>
            <a:pPr indent="-40005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nl-NL"/>
              <a:t>We want best of both worlds.</a:t>
            </a:r>
            <a:br>
              <a:rPr lang="nl-NL"/>
            </a:br>
            <a:endParaRPr/>
          </a:p>
          <a:p>
            <a:pPr indent="-40005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nl-NL"/>
              <a:t>Easy job. Just fire the managers and tell the teams they are in charge now.</a:t>
            </a:r>
            <a:br>
              <a:rPr lang="nl-NL"/>
            </a:br>
            <a:endParaRPr/>
          </a:p>
          <a:p>
            <a:pPr indent="-40005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nl-NL"/>
              <a:t>It can be done without restructuring the back office.</a:t>
            </a:r>
            <a:br>
              <a:rPr lang="nl-NL"/>
            </a:br>
            <a:endParaRPr/>
          </a:p>
          <a:p>
            <a:pPr indent="-40005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nl-NL"/>
              <a:t>It won’t work, it’s just a hype.</a:t>
            </a:r>
            <a:br>
              <a:rPr lang="nl-NL"/>
            </a:b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 b="22484" l="0" r="0" t="10869"/>
          <a:stretch/>
        </p:blipFill>
        <p:spPr>
          <a:xfrm>
            <a:off x="0" y="883375"/>
            <a:ext cx="12192000" cy="5415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3"/>
          <p:cNvGrpSpPr/>
          <p:nvPr/>
        </p:nvGrpSpPr>
        <p:grpSpPr>
          <a:xfrm>
            <a:off x="1373650" y="1179375"/>
            <a:ext cx="2500800" cy="2238900"/>
            <a:chOff x="188800" y="1598500"/>
            <a:chExt cx="2500800" cy="2238900"/>
          </a:xfrm>
        </p:grpSpPr>
        <p:sp>
          <p:nvSpPr>
            <p:cNvPr id="96" name="Google Shape;96;p13"/>
            <p:cNvSpPr/>
            <p:nvPr/>
          </p:nvSpPr>
          <p:spPr>
            <a:xfrm>
              <a:off x="188800" y="1598500"/>
              <a:ext cx="2500800" cy="2238900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nl-NL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social healthcare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11.png" id="97" name="Google Shape;97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1590" y="1904361"/>
              <a:ext cx="1315225" cy="117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Google Shape;98;p13"/>
          <p:cNvGrpSpPr/>
          <p:nvPr/>
        </p:nvGrpSpPr>
        <p:grpSpPr>
          <a:xfrm>
            <a:off x="4861725" y="1179363"/>
            <a:ext cx="2500800" cy="2238900"/>
            <a:chOff x="2926250" y="1598500"/>
            <a:chExt cx="2500800" cy="2238900"/>
          </a:xfrm>
        </p:grpSpPr>
        <p:sp>
          <p:nvSpPr>
            <p:cNvPr id="99" name="Google Shape;99;p13"/>
            <p:cNvSpPr/>
            <p:nvPr/>
          </p:nvSpPr>
          <p:spPr>
            <a:xfrm>
              <a:off x="2926250" y="1598500"/>
              <a:ext cx="2500800" cy="2238900"/>
            </a:xfrm>
            <a:prstGeom prst="rect">
              <a:avLst/>
            </a:prstGeom>
            <a:solidFill>
              <a:srgbClr val="0070BA"/>
            </a:solidFill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nl-NL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focus on relationships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12.png" id="100" name="Google Shape;100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76349" y="1874224"/>
              <a:ext cx="1400600" cy="1250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" name="Google Shape;101;p13"/>
          <p:cNvGrpSpPr/>
          <p:nvPr/>
        </p:nvGrpSpPr>
        <p:grpSpPr>
          <a:xfrm>
            <a:off x="8223200" y="1179375"/>
            <a:ext cx="2500800" cy="2238900"/>
            <a:chOff x="6211150" y="1598500"/>
            <a:chExt cx="2500800" cy="2238900"/>
          </a:xfrm>
        </p:grpSpPr>
        <p:sp>
          <p:nvSpPr>
            <p:cNvPr id="102" name="Google Shape;102;p13"/>
            <p:cNvSpPr/>
            <p:nvPr/>
          </p:nvSpPr>
          <p:spPr>
            <a:xfrm>
              <a:off x="6211150" y="1598500"/>
              <a:ext cx="2500800" cy="2238900"/>
            </a:xfrm>
            <a:prstGeom prst="rect">
              <a:avLst/>
            </a:prstGeom>
            <a:solidFill>
              <a:srgbClr val="0070BA"/>
            </a:solidFill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nl-NL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solutions instead of indications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13.png" id="103" name="Google Shape;103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838869" y="1848644"/>
              <a:ext cx="1245375" cy="1091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p13"/>
          <p:cNvGrpSpPr/>
          <p:nvPr/>
        </p:nvGrpSpPr>
        <p:grpSpPr>
          <a:xfrm>
            <a:off x="1373650" y="3821475"/>
            <a:ext cx="2500800" cy="2238900"/>
            <a:chOff x="289625" y="4171900"/>
            <a:chExt cx="2500800" cy="2238900"/>
          </a:xfrm>
        </p:grpSpPr>
        <p:sp>
          <p:nvSpPr>
            <p:cNvPr id="105" name="Google Shape;105;p13"/>
            <p:cNvSpPr/>
            <p:nvPr/>
          </p:nvSpPr>
          <p:spPr>
            <a:xfrm>
              <a:off x="289625" y="4171900"/>
              <a:ext cx="2500800" cy="2238900"/>
            </a:xfrm>
            <a:prstGeom prst="rect">
              <a:avLst/>
            </a:prstGeom>
            <a:solidFill>
              <a:srgbClr val="0070BA"/>
            </a:solidFill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nl-NL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separated care and back office processes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14.png" id="106" name="Google Shape;106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82414" y="4513275"/>
              <a:ext cx="1315225" cy="11315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" name="Google Shape;107;p13"/>
          <p:cNvGrpSpPr/>
          <p:nvPr/>
        </p:nvGrpSpPr>
        <p:grpSpPr>
          <a:xfrm>
            <a:off x="4798425" y="3821475"/>
            <a:ext cx="2500800" cy="2238900"/>
            <a:chOff x="3548725" y="4309325"/>
            <a:chExt cx="2500800" cy="2238900"/>
          </a:xfrm>
        </p:grpSpPr>
        <p:sp>
          <p:nvSpPr>
            <p:cNvPr id="108" name="Google Shape;108;p13"/>
            <p:cNvSpPr/>
            <p:nvPr/>
          </p:nvSpPr>
          <p:spPr>
            <a:xfrm>
              <a:off x="3548725" y="4309325"/>
              <a:ext cx="2500800" cy="2238900"/>
            </a:xfrm>
            <a:prstGeom prst="rect">
              <a:avLst/>
            </a:prstGeom>
            <a:solidFill>
              <a:srgbClr val="0070BA"/>
            </a:solidFill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30"/>
                <a:buFont typeface="Arial"/>
                <a:buNone/>
              </a:pPr>
              <a:r>
                <a:rPr b="0" i="0" lang="nl-NL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buurtzorgweb- and square, knowledge, information, communication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15.png" id="109" name="Google Shape;109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141501" y="4513274"/>
              <a:ext cx="1315225" cy="11791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p13"/>
          <p:cNvGrpSpPr/>
          <p:nvPr/>
        </p:nvGrpSpPr>
        <p:grpSpPr>
          <a:xfrm>
            <a:off x="8223200" y="3821475"/>
            <a:ext cx="2500800" cy="2238900"/>
            <a:chOff x="7168825" y="4513275"/>
            <a:chExt cx="2500800" cy="2238900"/>
          </a:xfrm>
        </p:grpSpPr>
        <p:sp>
          <p:nvSpPr>
            <p:cNvPr id="111" name="Google Shape;111;p13"/>
            <p:cNvSpPr/>
            <p:nvPr/>
          </p:nvSpPr>
          <p:spPr>
            <a:xfrm>
              <a:off x="7168825" y="4513275"/>
              <a:ext cx="2500800" cy="2238900"/>
            </a:xfrm>
            <a:prstGeom prst="rect">
              <a:avLst/>
            </a:prstGeom>
            <a:solidFill>
              <a:srgbClr val="0070BA"/>
            </a:solidFill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nl-NL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scale of the neighborhood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fbeelding16.png" id="112" name="Google Shape;112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796540" y="4737587"/>
              <a:ext cx="1245375" cy="11075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13"/>
          <p:cNvSpPr txBox="1"/>
          <p:nvPr>
            <p:ph type="title"/>
          </p:nvPr>
        </p:nvSpPr>
        <p:spPr>
          <a:xfrm>
            <a:off x="74525" y="42600"/>
            <a:ext cx="12049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/>
              <a:t>BUURTZORG 	QUICKSCAN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0" y="6463575"/>
            <a:ext cx="35193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nl-NL" sz="8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rPr>
              <a:t>© 2019 Buurtzorg International Holding BV - All Rights Reserved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B5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/>
          <p:nvPr>
            <p:ph idx="1" type="body"/>
          </p:nvPr>
        </p:nvSpPr>
        <p:spPr>
          <a:xfrm>
            <a:off x="258775" y="1090025"/>
            <a:ext cx="6465000" cy="52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81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lang="nl-NL"/>
              <a:t>Starting an organization and care delivery model for community care with: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1" lang="nl-NL"/>
              <a:t>independent teams </a:t>
            </a:r>
            <a:r>
              <a:rPr lang="nl-NL"/>
              <a:t>up to 12 nurses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/>
              <a:t>Working in a neighborhood of 5.000-10.000 people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/>
              <a:t>Teams responsible for the organization and the </a:t>
            </a:r>
            <a:r>
              <a:rPr b="1" lang="nl-NL"/>
              <a:t>complete process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N-71197 oirschotse wijkzuster.jpg" id="120" name="Google Shape;1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7354" y="2217176"/>
            <a:ext cx="4587275" cy="2958800"/>
          </a:xfrm>
          <a:prstGeom prst="rect">
            <a:avLst/>
          </a:prstGeom>
          <a:noFill/>
          <a:ln cap="sq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21" name="Google Shape;121;p14"/>
          <p:cNvSpPr txBox="1"/>
          <p:nvPr>
            <p:ph type="title"/>
          </p:nvPr>
        </p:nvSpPr>
        <p:spPr>
          <a:xfrm>
            <a:off x="74525" y="42600"/>
            <a:ext cx="12049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/>
              <a:t>START 2007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/>
          <p:nvPr>
            <p:ph type="title"/>
          </p:nvPr>
        </p:nvSpPr>
        <p:spPr>
          <a:xfrm>
            <a:off x="74525" y="42600"/>
            <a:ext cx="12049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/>
              <a:t>BUURTZORG 2007 - NOW</a:t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7293901" y="1415275"/>
            <a:ext cx="358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nl-N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NURSES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2121379" y="1415273"/>
            <a:ext cx="1983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nl-N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p kantoor.png" id="130" name="Google Shape;13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">
            <a:off x="8371211" y="5140678"/>
            <a:ext cx="2149799" cy="1431546"/>
          </a:xfrm>
          <a:prstGeom prst="rect">
            <a:avLst/>
          </a:prstGeom>
          <a:noFill/>
          <a:ln cap="sq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31" name="Google Shape;13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7500" y="5140025"/>
            <a:ext cx="2149801" cy="1432861"/>
          </a:xfrm>
          <a:prstGeom prst="rect">
            <a:avLst/>
          </a:prstGeom>
          <a:noFill/>
          <a:ln cap="sq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32" name="Google Shape;132;p15"/>
          <p:cNvSpPr/>
          <p:nvPr/>
        </p:nvSpPr>
        <p:spPr>
          <a:xfrm>
            <a:off x="378225" y="5316775"/>
            <a:ext cx="3462300" cy="38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rPr>
              <a:t>50 - 100 new nurses a month</a:t>
            </a:r>
            <a:endParaRPr b="1" i="0" sz="1400" u="none" cap="none" strike="noStrike">
              <a:solidFill>
                <a:srgbClr val="0075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378225" y="5802275"/>
            <a:ext cx="3462300" cy="38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rPr>
              <a:t>80.000+ patients a year</a:t>
            </a:r>
            <a:endParaRPr b="1" i="0" sz="1400" u="none" cap="none" strike="noStrike">
              <a:solidFill>
                <a:srgbClr val="0075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2250" y="2048128"/>
            <a:ext cx="4741575" cy="293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4713" y="2048125"/>
            <a:ext cx="4741575" cy="293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/>
          <p:nvPr/>
        </p:nvSpPr>
        <p:spPr>
          <a:xfrm rot="-5400000">
            <a:off x="-397800" y="3267300"/>
            <a:ext cx="1804800" cy="32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rPr>
              <a:t>turnover in millions</a:t>
            </a:r>
            <a:endParaRPr b="0" i="0" sz="1400" u="none" cap="none" strike="noStrike">
              <a:solidFill>
                <a:srgbClr val="0075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zittendopbed.png" id="142" name="Google Shape;14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">
            <a:off x="9264951" y="4585925"/>
            <a:ext cx="2592548" cy="1459176"/>
          </a:xfrm>
          <a:prstGeom prst="rect">
            <a:avLst/>
          </a:prstGeom>
          <a:noFill/>
          <a:ln cap="sq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43" name="Google Shape;143;p16"/>
          <p:cNvSpPr txBox="1"/>
          <p:nvPr>
            <p:ph type="title"/>
          </p:nvPr>
        </p:nvSpPr>
        <p:spPr>
          <a:xfrm>
            <a:off x="74525" y="42600"/>
            <a:ext cx="12049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/>
              <a:t>TURNOVER GROWTH</a:t>
            </a:r>
            <a:endParaRPr/>
          </a:p>
        </p:txBody>
      </p:sp>
      <p:pic>
        <p:nvPicPr>
          <p:cNvPr id="144" name="Google Shape;144;p16" title="Diagram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375" y="1016850"/>
            <a:ext cx="8525249" cy="526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/>
          <p:nvPr>
            <p:ph type="title"/>
          </p:nvPr>
        </p:nvSpPr>
        <p:spPr>
          <a:xfrm>
            <a:off x="74525" y="42600"/>
            <a:ext cx="12049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/>
              <a:t>EMPLOYEES</a:t>
            </a:r>
            <a:endParaRPr/>
          </a:p>
        </p:txBody>
      </p:sp>
      <p:pic>
        <p:nvPicPr>
          <p:cNvPr id="151" name="Google Shape;15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13" y="957700"/>
            <a:ext cx="11735727" cy="51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>
            <p:ph idx="1" type="body"/>
          </p:nvPr>
        </p:nvSpPr>
        <p:spPr>
          <a:xfrm>
            <a:off x="258775" y="1090025"/>
            <a:ext cx="5965200" cy="52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nl-NL" sz="3200"/>
              <a:t>Patient satisfaction: 9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nl-NL" sz="3200"/>
              <a:t>Employee satisfaction: 9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nl-NL" sz="3200"/>
              <a:t>5 times best employer of the year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nl-NL" sz="3200"/>
              <a:t>overhead 8%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nl-NL" sz="3200"/>
              <a:t>1200 new colleagues a year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18"/>
          <p:cNvSpPr txBox="1"/>
          <p:nvPr>
            <p:ph type="title"/>
          </p:nvPr>
        </p:nvSpPr>
        <p:spPr>
          <a:xfrm>
            <a:off x="74525" y="42600"/>
            <a:ext cx="12049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/>
              <a:t>AND MORE...</a:t>
            </a:r>
            <a:endParaRPr/>
          </a:p>
        </p:txBody>
      </p:sp>
      <p:pic>
        <p:nvPicPr>
          <p:cNvPr id="159" name="Google Shape;159;p18"/>
          <p:cNvPicPr preferRelativeResize="0"/>
          <p:nvPr/>
        </p:nvPicPr>
        <p:blipFill rotWithShape="1">
          <a:blip r:embed="rId3">
            <a:alphaModFix/>
          </a:blip>
          <a:srcRect b="20564" l="0" r="0" t="20557"/>
          <a:stretch/>
        </p:blipFill>
        <p:spPr>
          <a:xfrm>
            <a:off x="7136482" y="1647882"/>
            <a:ext cx="4639800" cy="4097400"/>
          </a:xfrm>
          <a:prstGeom prst="rect">
            <a:avLst/>
          </a:prstGeom>
          <a:solidFill>
            <a:srgbClr val="ECECEC"/>
          </a:solidFill>
          <a:ln cap="sq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9"/>
          <p:cNvPicPr preferRelativeResize="0"/>
          <p:nvPr/>
        </p:nvPicPr>
        <p:blipFill rotWithShape="1">
          <a:blip r:embed="rId3">
            <a:alphaModFix/>
          </a:blip>
          <a:srcRect b="19" l="0" r="0" t="19"/>
          <a:stretch/>
        </p:blipFill>
        <p:spPr>
          <a:xfrm>
            <a:off x="9108525" y="1282650"/>
            <a:ext cx="2795023" cy="1862225"/>
          </a:xfrm>
          <a:prstGeom prst="rect">
            <a:avLst/>
          </a:prstGeom>
          <a:noFill/>
          <a:ln cap="sq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grpSp>
        <p:nvGrpSpPr>
          <p:cNvPr id="166" name="Google Shape;166;p19"/>
          <p:cNvGrpSpPr/>
          <p:nvPr/>
        </p:nvGrpSpPr>
        <p:grpSpPr>
          <a:xfrm>
            <a:off x="46091" y="1067386"/>
            <a:ext cx="8349897" cy="4722745"/>
            <a:chOff x="304983" y="1369140"/>
            <a:chExt cx="8367469" cy="4494000"/>
          </a:xfrm>
        </p:grpSpPr>
        <p:grpSp>
          <p:nvGrpSpPr>
            <p:cNvPr id="167" name="Google Shape;167;p19"/>
            <p:cNvGrpSpPr/>
            <p:nvPr/>
          </p:nvGrpSpPr>
          <p:grpSpPr>
            <a:xfrm>
              <a:off x="304983" y="1369140"/>
              <a:ext cx="8367469" cy="4494000"/>
              <a:chOff x="3259208" y="1299215"/>
              <a:chExt cx="8367469" cy="4494000"/>
            </a:xfrm>
          </p:grpSpPr>
          <p:grpSp>
            <p:nvGrpSpPr>
              <p:cNvPr id="168" name="Google Shape;168;p19"/>
              <p:cNvGrpSpPr/>
              <p:nvPr/>
            </p:nvGrpSpPr>
            <p:grpSpPr>
              <a:xfrm>
                <a:off x="7060377" y="1299215"/>
                <a:ext cx="4566300" cy="4494000"/>
                <a:chOff x="4234777" y="1318840"/>
                <a:chExt cx="4566300" cy="4494000"/>
              </a:xfrm>
            </p:grpSpPr>
            <p:sp>
              <p:nvSpPr>
                <p:cNvPr id="169" name="Google Shape;169;p19"/>
                <p:cNvSpPr/>
                <p:nvPr/>
              </p:nvSpPr>
              <p:spPr>
                <a:xfrm>
                  <a:off x="4234777" y="1318840"/>
                  <a:ext cx="4566300" cy="44940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D4D4D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19"/>
                <p:cNvSpPr/>
                <p:nvPr/>
              </p:nvSpPr>
              <p:spPr>
                <a:xfrm>
                  <a:off x="4737604" y="1763490"/>
                  <a:ext cx="3581100" cy="3524400"/>
                </a:xfrm>
                <a:prstGeom prst="ellipse">
                  <a:avLst/>
                </a:prstGeom>
                <a:solidFill>
                  <a:srgbClr val="9CC2E5">
                    <a:alpha val="68627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D4D4D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19"/>
                <p:cNvSpPr/>
                <p:nvPr/>
              </p:nvSpPr>
              <p:spPr>
                <a:xfrm>
                  <a:off x="5184569" y="2242152"/>
                  <a:ext cx="2690100" cy="2647500"/>
                </a:xfrm>
                <a:prstGeom prst="ellipse">
                  <a:avLst/>
                </a:prstGeom>
                <a:solidFill>
                  <a:srgbClr val="527FDA">
                    <a:alpha val="68627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D4D4D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19"/>
                <p:cNvSpPr/>
                <p:nvPr/>
              </p:nvSpPr>
              <p:spPr>
                <a:xfrm>
                  <a:off x="5666678" y="2705224"/>
                  <a:ext cx="1743900" cy="1668900"/>
                </a:xfrm>
                <a:prstGeom prst="ellipse">
                  <a:avLst/>
                </a:prstGeom>
                <a:solidFill>
                  <a:srgbClr val="1944AC">
                    <a:alpha val="68627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rPr b="0" i="0" lang="nl-NL" sz="14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CLIËNT                                                                                 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9"/>
                <p:cNvSpPr/>
                <p:nvPr/>
              </p:nvSpPr>
              <p:spPr>
                <a:xfrm>
                  <a:off x="6216693" y="2705224"/>
                  <a:ext cx="622800" cy="542100"/>
                </a:xfrm>
                <a:prstGeom prst="downArrow">
                  <a:avLst>
                    <a:gd fmla="val 50000" name="adj1"/>
                    <a:gd fmla="val 51944" name="adj2"/>
                  </a:avLst>
                </a:prstGeom>
                <a:solidFill>
                  <a:srgbClr val="527FDA">
                    <a:alpha val="68627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D4D4D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2F549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9"/>
                <p:cNvSpPr/>
                <p:nvPr/>
              </p:nvSpPr>
              <p:spPr>
                <a:xfrm rot="-5400000">
                  <a:off x="5627239" y="3249629"/>
                  <a:ext cx="612900" cy="550800"/>
                </a:xfrm>
                <a:prstGeom prst="downArrow">
                  <a:avLst>
                    <a:gd fmla="val 50000" name="adj1"/>
                    <a:gd fmla="val 51944" name="adj2"/>
                  </a:avLst>
                </a:prstGeom>
                <a:solidFill>
                  <a:srgbClr val="527FDA">
                    <a:alpha val="68627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D4D4D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2F549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9"/>
                <p:cNvSpPr/>
                <p:nvPr/>
              </p:nvSpPr>
              <p:spPr>
                <a:xfrm rot="5400000">
                  <a:off x="6808561" y="3249579"/>
                  <a:ext cx="612900" cy="550800"/>
                </a:xfrm>
                <a:prstGeom prst="downArrow">
                  <a:avLst>
                    <a:gd fmla="val 50000" name="adj1"/>
                    <a:gd fmla="val 51944" name="adj2"/>
                  </a:avLst>
                </a:prstGeom>
                <a:solidFill>
                  <a:srgbClr val="527FDA">
                    <a:alpha val="68627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D4D4D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2F549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9"/>
                <p:cNvSpPr/>
                <p:nvPr/>
              </p:nvSpPr>
              <p:spPr>
                <a:xfrm rot="10800000">
                  <a:off x="6206495" y="3694738"/>
                  <a:ext cx="622800" cy="1192800"/>
                </a:xfrm>
                <a:prstGeom prst="downArrow">
                  <a:avLst>
                    <a:gd fmla="val 50000" name="adj1"/>
                    <a:gd fmla="val 51944" name="adj2"/>
                  </a:avLst>
                </a:prstGeom>
                <a:solidFill>
                  <a:srgbClr val="D6EBF6">
                    <a:alpha val="68627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D4D4D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2F549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9"/>
                <p:cNvSpPr/>
                <p:nvPr/>
              </p:nvSpPr>
              <p:spPr>
                <a:xfrm rot="-7896358">
                  <a:off x="5431241" y="4128048"/>
                  <a:ext cx="465810" cy="365732"/>
                </a:xfrm>
                <a:prstGeom prst="downArrow">
                  <a:avLst>
                    <a:gd fmla="val 50000" name="adj1"/>
                    <a:gd fmla="val 51944" name="adj2"/>
                  </a:avLst>
                </a:prstGeom>
                <a:solidFill>
                  <a:srgbClr val="D6EBF6">
                    <a:alpha val="68627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D4D4D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2F549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9"/>
                <p:cNvSpPr/>
                <p:nvPr/>
              </p:nvSpPr>
              <p:spPr>
                <a:xfrm rot="2700000">
                  <a:off x="4878345" y="4692185"/>
                  <a:ext cx="465842" cy="365716"/>
                </a:xfrm>
                <a:prstGeom prst="downArrow">
                  <a:avLst>
                    <a:gd fmla="val 50000" name="adj1"/>
                    <a:gd fmla="val 51944" name="adj2"/>
                  </a:avLst>
                </a:prstGeom>
                <a:solidFill>
                  <a:srgbClr val="9CC2E5">
                    <a:alpha val="68627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D4D4D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2F549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9"/>
                <p:cNvSpPr/>
                <p:nvPr/>
              </p:nvSpPr>
              <p:spPr>
                <a:xfrm rot="-2700000">
                  <a:off x="7688381" y="4719545"/>
                  <a:ext cx="473479" cy="359776"/>
                </a:xfrm>
                <a:prstGeom prst="downArrow">
                  <a:avLst>
                    <a:gd fmla="val 50000" name="adj1"/>
                    <a:gd fmla="val 51944" name="adj2"/>
                  </a:avLst>
                </a:prstGeom>
                <a:solidFill>
                  <a:srgbClr val="9CC2E5">
                    <a:alpha val="68627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D4D4D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2F549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9"/>
                <p:cNvSpPr/>
                <p:nvPr/>
              </p:nvSpPr>
              <p:spPr>
                <a:xfrm rot="8100000">
                  <a:off x="7168881" y="4130945"/>
                  <a:ext cx="473479" cy="359776"/>
                </a:xfrm>
                <a:prstGeom prst="downArrow">
                  <a:avLst>
                    <a:gd fmla="val 50000" name="adj1"/>
                    <a:gd fmla="val 51944" name="adj2"/>
                  </a:avLst>
                </a:prstGeom>
                <a:solidFill>
                  <a:srgbClr val="9CC2E5">
                    <a:alpha val="68627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D4D4D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2F549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1" name="Google Shape;181;p19"/>
              <p:cNvSpPr txBox="1"/>
              <p:nvPr/>
            </p:nvSpPr>
            <p:spPr>
              <a:xfrm>
                <a:off x="3259208" y="2022686"/>
                <a:ext cx="2869800" cy="3047100"/>
              </a:xfrm>
              <a:prstGeom prst="rect">
                <a:avLst/>
              </a:prstGeom>
              <a:noFill/>
              <a:ln cap="flat" cmpd="sng" w="9525">
                <a:solidFill>
                  <a:srgbClr val="FFFFFF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t/>
                </a:r>
                <a:endParaRPr b="1" i="0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t/>
                </a:r>
                <a:endParaRPr b="1" i="0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2" name="Google Shape;182;p19"/>
              <p:cNvCxnSpPr/>
              <p:nvPr/>
            </p:nvCxnSpPr>
            <p:spPr>
              <a:xfrm>
                <a:off x="6130761" y="2298727"/>
                <a:ext cx="14145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9FC5E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83" name="Google Shape;183;p19"/>
              <p:cNvCxnSpPr/>
              <p:nvPr/>
            </p:nvCxnSpPr>
            <p:spPr>
              <a:xfrm>
                <a:off x="6129011" y="3045527"/>
                <a:ext cx="1641600" cy="93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9FC5E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84" name="Google Shape;184;p19"/>
              <p:cNvCxnSpPr/>
              <p:nvPr/>
            </p:nvCxnSpPr>
            <p:spPr>
              <a:xfrm>
                <a:off x="6130761" y="3801622"/>
                <a:ext cx="19599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9FC5E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85" name="Google Shape;185;p19"/>
              <p:cNvCxnSpPr>
                <a:stCxn id="186" idx="3"/>
              </p:cNvCxnSpPr>
              <p:nvPr/>
            </p:nvCxnSpPr>
            <p:spPr>
              <a:xfrm flipH="1" rot="10800000">
                <a:off x="6130660" y="3934181"/>
                <a:ext cx="2802000" cy="6189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9FC5E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sp>
          <p:nvSpPr>
            <p:cNvPr id="187" name="Google Shape;187;p19"/>
            <p:cNvSpPr/>
            <p:nvPr/>
          </p:nvSpPr>
          <p:spPr>
            <a:xfrm>
              <a:off x="1015934" y="2184003"/>
              <a:ext cx="2160600" cy="36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rgbClr val="0075B4"/>
                  </a:solidFill>
                  <a:latin typeface="Arial"/>
                  <a:ea typeface="Arial"/>
                  <a:cs typeface="Arial"/>
                  <a:sym typeface="Arial"/>
                </a:rPr>
                <a:t>formal networks</a:t>
              </a:r>
              <a:endParaRPr b="1" i="0" sz="14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1015810" y="3686905"/>
              <a:ext cx="2160600" cy="36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rgbClr val="0075B4"/>
                  </a:solidFill>
                  <a:latin typeface="Arial"/>
                  <a:ea typeface="Arial"/>
                  <a:cs typeface="Arial"/>
                  <a:sym typeface="Arial"/>
                </a:rPr>
                <a:t>informal networks</a:t>
              </a:r>
              <a:endParaRPr b="1" i="0" sz="14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1015909" y="2935430"/>
              <a:ext cx="2160600" cy="36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rgbClr val="0075B4"/>
                  </a:solidFill>
                  <a:latin typeface="Arial"/>
                  <a:ea typeface="Arial"/>
                  <a:cs typeface="Arial"/>
                  <a:sym typeface="Arial"/>
                </a:rPr>
                <a:t>buurtzorgteam</a:t>
              </a:r>
              <a:endParaRPr b="1" i="0" sz="14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1015835" y="4438356"/>
              <a:ext cx="2160600" cy="36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rgbClr val="0075B4"/>
                  </a:solidFill>
                  <a:latin typeface="Arial"/>
                  <a:ea typeface="Arial"/>
                  <a:cs typeface="Arial"/>
                  <a:sym typeface="Arial"/>
                </a:rPr>
                <a:t>self management client</a:t>
              </a:r>
              <a:endParaRPr b="1" i="0" sz="14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19"/>
          <p:cNvSpPr/>
          <p:nvPr/>
        </p:nvSpPr>
        <p:spPr>
          <a:xfrm>
            <a:off x="1242450" y="5834575"/>
            <a:ext cx="9707100" cy="36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nl-NL" sz="1400" u="none" cap="none" strike="noStrike">
                <a:solidFill>
                  <a:srgbClr val="0075B4"/>
                </a:solidFill>
                <a:latin typeface="Arial"/>
                <a:ea typeface="Arial"/>
                <a:cs typeface="Arial"/>
                <a:sym typeface="Arial"/>
              </a:rPr>
              <a:t>inside out | empowering and adaptive | network creating | supporting | additional | replacement</a:t>
            </a:r>
            <a:endParaRPr b="1" i="0" sz="1400" u="none" cap="none" strike="noStrike">
              <a:solidFill>
                <a:srgbClr val="0075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09039" y="3558612"/>
            <a:ext cx="2794010" cy="1862225"/>
          </a:xfrm>
          <a:prstGeom prst="rect">
            <a:avLst/>
          </a:prstGeom>
          <a:noFill/>
          <a:ln cap="sq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92" name="Google Shape;192;p19"/>
          <p:cNvSpPr txBox="1"/>
          <p:nvPr>
            <p:ph type="title"/>
          </p:nvPr>
        </p:nvSpPr>
        <p:spPr>
          <a:xfrm>
            <a:off x="74525" y="42600"/>
            <a:ext cx="12049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/>
              <a:t>ONION MODEL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/>
          <p:nvPr>
            <p:ph type="title"/>
          </p:nvPr>
        </p:nvSpPr>
        <p:spPr>
          <a:xfrm>
            <a:off x="74525" y="42600"/>
            <a:ext cx="12049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/>
              <a:t>(SELF)ORGANIZATION</a:t>
            </a:r>
            <a:endParaRPr/>
          </a:p>
        </p:txBody>
      </p:sp>
      <p:sp>
        <p:nvSpPr>
          <p:cNvPr id="199" name="Google Shape;199;p20"/>
          <p:cNvSpPr txBox="1"/>
          <p:nvPr>
            <p:ph idx="1" type="body"/>
          </p:nvPr>
        </p:nvSpPr>
        <p:spPr>
          <a:xfrm>
            <a:off x="258775" y="1090025"/>
            <a:ext cx="6013800" cy="52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Optimal autonomy and no hierarchy: TRUST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Reduction of complexity </a:t>
            </a:r>
            <a:br>
              <a:rPr lang="nl-NL" sz="2400"/>
            </a:br>
            <a:r>
              <a:rPr lang="nl-NL" sz="1800"/>
              <a:t>(also by means of use of ICT)</a:t>
            </a:r>
            <a:endParaRPr sz="1800"/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Generalists: taking care for all type of patients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70% registered nurses / 40% bachelor degree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Own education budget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Informal networks are much more important than formal organizational structures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00" name="Google Shape;20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9375" y="1641263"/>
            <a:ext cx="5364500" cy="3575474"/>
          </a:xfrm>
          <a:prstGeom prst="rect">
            <a:avLst/>
          </a:prstGeom>
          <a:noFill/>
          <a:ln cap="sq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sis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asis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6126517997334D91E53431C65E4D6B" ma:contentTypeVersion="10" ma:contentTypeDescription="Create a new document." ma:contentTypeScope="" ma:versionID="0a2afeaf563955a2cf8776e8f1437095">
  <xsd:schema xmlns:xsd="http://www.w3.org/2001/XMLSchema" xmlns:xs="http://www.w3.org/2001/XMLSchema" xmlns:p="http://schemas.microsoft.com/office/2006/metadata/properties" xmlns:ns2="26c2e727-2f0d-48bf-9251-b80434e351af" xmlns:ns3="67d0f3fe-3e97-4055-b051-a9bc1cbd7eef" targetNamespace="http://schemas.microsoft.com/office/2006/metadata/properties" ma:root="true" ma:fieldsID="1ea7ee5c17973b052f0fbe2db2f0a029" ns2:_="" ns3:_="">
    <xsd:import namespace="26c2e727-2f0d-48bf-9251-b80434e351af"/>
    <xsd:import namespace="67d0f3fe-3e97-4055-b051-a9bc1cbd7e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2e727-2f0d-48bf-9251-b80434e351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0f3fe-3e97-4055-b051-a9bc1cbd7ee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64807F-6C6E-441E-B2B6-59B5A10BEAA8}"/>
</file>

<file path=customXml/itemProps2.xml><?xml version="1.0" encoding="utf-8"?>
<ds:datastoreItem xmlns:ds="http://schemas.openxmlformats.org/officeDocument/2006/customXml" ds:itemID="{452EA87E-ADAC-4A54-8DC3-CFF4DA1B1BC9}"/>
</file>

<file path=customXml/itemProps3.xml><?xml version="1.0" encoding="utf-8"?>
<ds:datastoreItem xmlns:ds="http://schemas.openxmlformats.org/officeDocument/2006/customXml" ds:itemID="{870B44E6-7E33-476D-8C57-9C8F7667883E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0x010100C96126517997334D91E53431C65E4D6B</vt:lpwstr>
  </property>
</Properties>
</file>