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841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66"/>
    <p:restoredTop sz="94674"/>
  </p:normalViewPr>
  <p:slideViewPr>
    <p:cSldViewPr snapToGrid="0" snapToObjects="1">
      <p:cViewPr>
        <p:scale>
          <a:sx n="130" d="100"/>
          <a:sy n="130" d="100"/>
        </p:scale>
        <p:origin x="744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C0D17-E1B6-3C4A-A5FC-383972BB9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72AAE1-0ACA-4842-8DA4-CADE82508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E5B3C-0E05-514B-85C3-57BE147FF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880DD-2FAF-7B4F-8F3A-DEB1F11A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018A4-DCEC-904A-8989-AB1C8BB3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9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3BC-9232-B342-B5AA-79E88A62C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8A058-D5B0-6946-A44B-2929CB9EC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A26E0-27A2-2A46-873B-DA0B4DFB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54F60-3F90-5543-A057-1B94D412C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7AC34-23D7-D645-90D8-D45DDFF9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FAA8D5-64AF-BF4B-A58C-61AC9A98AB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C913E-AB81-0345-A5D3-B78200740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F34BE-12B8-6F4A-BD5D-45D2C175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37B32-C5E2-3240-B597-990A5FA21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75E01-D058-7B43-9E69-103D847B4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EEF02-C9DF-CA43-A362-7AC3D4EC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FC9D2-01CD-7E44-807B-D87CF7D27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20326-6009-AC49-A137-A7A211AC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F38ED-2461-874A-AAB9-0D7129A7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1B5AC-ACF5-704D-B9D4-6A066AE3A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5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73D29-52AB-2F45-92E4-B68B885A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8C9C4-90AA-D843-AD00-1C968AF221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2F243-41A0-3441-A1F3-C879D8FAA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A1229-9921-C640-A216-E4DCDC539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363F4-24F1-124C-8FF3-C1ECD33F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71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0B960-D2A7-954F-9E10-E09F32E58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72E85-48A0-594A-981A-84D3B9534E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16D398-7E58-1A40-9503-E0FB57A38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41AFD-9416-F04F-AFDC-AFA76279B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5B6EE-3732-7849-9990-E459708A4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8DE5A0-F2B1-C24A-9181-315FFC02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9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26A95-455E-524E-AAC1-9D411C1C6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AFD3F-793F-C045-9140-AF0C7F358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748EBC-2FDD-8644-BCA3-F863B2151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69B80C-1030-4746-85D9-A90197EAC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3C46E2-BE95-5F44-9FC8-3E0793917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4580E-B885-A546-8A25-777CD93B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161D5E-F1A9-E845-BF89-B0271E5F9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1741CE-4A2D-BF44-872F-0CB586B28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8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B13D-6A82-4940-8A49-F204E5E5B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D9C20C-46D8-224D-9980-817F46986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9D226-F4B1-2B43-AC1B-80DAA93C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7048C-0F0F-3141-9F09-30DAEE267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6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A17E5A-BE81-2541-A37E-6FE81412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4E4047-6F02-8346-B294-130C46F5D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09210-7361-BA48-8F03-9741C835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133EE-B422-CC4F-8BFB-6DE465CD5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CA588-F9FF-E24C-8921-39AC2D94C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34621-65C1-6349-ACAE-DBB6FA4CC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E8640-98ED-1B4A-8A27-24DCBA12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C04B5-E651-1D4E-A017-D2B1260F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D1E98-1E7C-F34E-B47F-0A01931AE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6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ECDAF-B255-0A46-94E5-9AA7D3210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CFAA3-8361-3A44-A744-1ED96175FA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109AA-0D41-BE44-8ABC-DEB3BCC04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3761B-7370-3E4F-921D-F1BEE56A1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BD757-9D12-C549-A34F-05E3C0D0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69D95-6244-ED4C-8591-15ED2696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5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F520ED-CA91-074A-A87D-C52B35263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B8FBC-D39A-0A41-A885-E4A0D48E0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19C88-C854-7442-8E1E-786276010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30800-CB7F-7943-9047-39C9183B56B9}" type="datetimeFigureOut">
              <a:rPr lang="en-US" smtClean="0"/>
              <a:t>11/20/19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A2686-182E-1942-B0F6-B665874FA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B5EB5-9442-E041-98C6-D23D3008C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4757A-559A-6649-A636-2CB55BEE4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1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1AA1CF-17BE-6F41-90E7-9868899B5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549" y="0"/>
            <a:ext cx="6324901" cy="6858000"/>
          </a:xfrm>
          <a:prstGeom prst="rect">
            <a:avLst/>
          </a:prstGeom>
        </p:spPr>
      </p:pic>
      <p:sp>
        <p:nvSpPr>
          <p:cNvPr id="6" name="Rectangle 105">
            <a:extLst>
              <a:ext uri="{FF2B5EF4-FFF2-40B4-BE49-F238E27FC236}">
                <a16:creationId xmlns:a16="http://schemas.microsoft.com/office/drawing/2014/main" id="{2952D19D-F379-C749-8BA3-EDCF14C1496C}"/>
              </a:ext>
            </a:extLst>
          </p:cNvPr>
          <p:cNvSpPr txBox="1"/>
          <p:nvPr/>
        </p:nvSpPr>
        <p:spPr>
          <a:xfrm rot="16200000">
            <a:off x="-182881" y="3198168"/>
            <a:ext cx="5971248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700"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r>
              <a:rPr lang="en-US" sz="2400" b="1" dirty="0"/>
              <a:t>THE ECOSYSTEM </a:t>
            </a:r>
            <a:r>
              <a:rPr lang="en-US" sz="2400" i="1" dirty="0"/>
              <a:t>of </a:t>
            </a:r>
            <a:r>
              <a:rPr lang="en-US" sz="2400" b="1" dirty="0"/>
              <a:t>WICKED PROBLEMS</a:t>
            </a:r>
            <a:endParaRPr sz="2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3AFE3C-1F2E-3E40-8FDA-50EA469DFF24}"/>
              </a:ext>
            </a:extLst>
          </p:cNvPr>
          <p:cNvSpPr/>
          <p:nvPr/>
        </p:nvSpPr>
        <p:spPr>
          <a:xfrm rot="16200000">
            <a:off x="8166645" y="3041567"/>
            <a:ext cx="21836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Avenir Next Condensed" panose="020B0506020202020204" pitchFamily="34" charset="0"/>
              </a:rPr>
              <a:t>©2019 Christian Sarkar and Philip Kotler</a:t>
            </a:r>
            <a:endParaRPr lang="en-US" sz="1100" dirty="0">
              <a:latin typeface="Avenir Next Condense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94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8FBAAAB6-219F-874B-993B-191C2D7808D8}"/>
              </a:ext>
            </a:extLst>
          </p:cNvPr>
          <p:cNvSpPr/>
          <p:nvPr/>
        </p:nvSpPr>
        <p:spPr>
          <a:xfrm>
            <a:off x="5030919" y="1669806"/>
            <a:ext cx="1338476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LOCAL GOVERNMENT</a:t>
            </a:r>
            <a:endParaRPr lang="en-US" dirty="0">
              <a:latin typeface="Avenir Next Condensed" panose="020B0506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FC91F6-4763-D54B-A07D-945DF6BC161D}"/>
              </a:ext>
            </a:extLst>
          </p:cNvPr>
          <p:cNvSpPr/>
          <p:nvPr/>
        </p:nvSpPr>
        <p:spPr>
          <a:xfrm>
            <a:off x="3957769" y="1669806"/>
            <a:ext cx="107315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LOCAL BUSINESS</a:t>
            </a:r>
            <a:endParaRPr lang="en-US" dirty="0">
              <a:latin typeface="Avenir Next Condensed" panose="020B0506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63EA74-25B1-704E-A612-E6E4708DF9D8}"/>
              </a:ext>
            </a:extLst>
          </p:cNvPr>
          <p:cNvSpPr/>
          <p:nvPr/>
        </p:nvSpPr>
        <p:spPr>
          <a:xfrm>
            <a:off x="2789064" y="1669806"/>
            <a:ext cx="1168705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ELDERS / LEADERS</a:t>
            </a:r>
            <a:endParaRPr lang="en-US" dirty="0">
              <a:latin typeface="Avenir Next Condensed" panose="020B0506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459E403-DC5D-F544-8BC3-E49219EE29A7}"/>
              </a:ext>
            </a:extLst>
          </p:cNvPr>
          <p:cNvSpPr/>
          <p:nvPr/>
        </p:nvSpPr>
        <p:spPr>
          <a:xfrm>
            <a:off x="1677814" y="1669806"/>
            <a:ext cx="1111250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RESIDENTS</a:t>
            </a:r>
            <a:endParaRPr lang="en-US" dirty="0">
              <a:latin typeface="Avenir Next Condensed" panose="020B0506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9D640C7-C96E-0B41-8DD9-B03BF52C74C3}"/>
              </a:ext>
            </a:extLst>
          </p:cNvPr>
          <p:cNvSpPr/>
          <p:nvPr/>
        </p:nvSpPr>
        <p:spPr>
          <a:xfrm>
            <a:off x="2105256" y="2459972"/>
            <a:ext cx="3957131" cy="59367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>
                <a:solidFill>
                  <a:prstClr val="white"/>
                </a:solidFill>
                <a:latin typeface="Avenir Next Condensed" panose="020B0506020202020204" pitchFamily="34" charset="0"/>
              </a:rPr>
              <a:t>PLATFORM </a:t>
            </a:r>
            <a:r>
              <a:rPr lang="en-US" sz="2800" i="1" dirty="0">
                <a:solidFill>
                  <a:prstClr val="white"/>
                </a:solidFill>
                <a:latin typeface="Avenir Next Condensed" panose="020B0506020202020204" pitchFamily="34" charset="0"/>
              </a:rPr>
              <a:t>of</a:t>
            </a:r>
            <a:r>
              <a:rPr lang="en-US" sz="2800" b="1" dirty="0">
                <a:solidFill>
                  <a:prstClr val="white"/>
                </a:solidFill>
                <a:latin typeface="Avenir Next Condensed" panose="020B0506020202020204" pitchFamily="34" charset="0"/>
              </a:rPr>
              <a:t> PURPOSE</a:t>
            </a:r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184B80F-B258-904B-ACEF-D25AD33A49A5}"/>
              </a:ext>
            </a:extLst>
          </p:cNvPr>
          <p:cNvSpPr/>
          <p:nvPr/>
        </p:nvSpPr>
        <p:spPr>
          <a:xfrm>
            <a:off x="2557805" y="3647900"/>
            <a:ext cx="3140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PLATFORM PARTNER ECOSYSTEM</a:t>
            </a:r>
            <a:endParaRPr lang="en-US" dirty="0">
              <a:latin typeface="Avenir Next Condensed" panose="020B0506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0B4080-4F93-C24C-A17C-6140C8638BFA}"/>
              </a:ext>
            </a:extLst>
          </p:cNvPr>
          <p:cNvSpPr/>
          <p:nvPr/>
        </p:nvSpPr>
        <p:spPr>
          <a:xfrm>
            <a:off x="2105256" y="4009383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B091255-25EE-2943-BFF2-61958C22703E}"/>
              </a:ext>
            </a:extLst>
          </p:cNvPr>
          <p:cNvSpPr/>
          <p:nvPr/>
        </p:nvSpPr>
        <p:spPr>
          <a:xfrm>
            <a:off x="2778051" y="4017232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15336A1-1AED-1647-853E-E0D42DB2F121}"/>
              </a:ext>
            </a:extLst>
          </p:cNvPr>
          <p:cNvSpPr/>
          <p:nvPr/>
        </p:nvSpPr>
        <p:spPr>
          <a:xfrm>
            <a:off x="3450846" y="4017232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D633C1-FED6-0F4E-95FC-FC7D4FD7F610}"/>
              </a:ext>
            </a:extLst>
          </p:cNvPr>
          <p:cNvSpPr/>
          <p:nvPr/>
        </p:nvSpPr>
        <p:spPr>
          <a:xfrm>
            <a:off x="4123641" y="4017232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1C26307-DDB7-A342-928A-0F9D152F9A8A}"/>
              </a:ext>
            </a:extLst>
          </p:cNvPr>
          <p:cNvSpPr/>
          <p:nvPr/>
        </p:nvSpPr>
        <p:spPr>
          <a:xfrm>
            <a:off x="4796436" y="4017232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E65E942-AEFF-8F44-8AB7-64744B00F1E8}"/>
              </a:ext>
            </a:extLst>
          </p:cNvPr>
          <p:cNvSpPr/>
          <p:nvPr/>
        </p:nvSpPr>
        <p:spPr>
          <a:xfrm>
            <a:off x="5470255" y="4009383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A0A00B1-186A-F944-8B39-C46F4A1F6598}"/>
              </a:ext>
            </a:extLst>
          </p:cNvPr>
          <p:cNvSpPr/>
          <p:nvPr/>
        </p:nvSpPr>
        <p:spPr>
          <a:xfrm>
            <a:off x="2707867" y="1278847"/>
            <a:ext cx="27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COMMUNITY STAKEHOLDERS</a:t>
            </a:r>
            <a:endParaRPr lang="en-US" dirty="0">
              <a:latin typeface="Avenir Next Condensed" panose="020B0506020202020204" pitchFamily="34" charset="0"/>
            </a:endParaRPr>
          </a:p>
        </p:txBody>
      </p:sp>
      <p:sp>
        <p:nvSpPr>
          <p:cNvPr id="49" name="Right Arrow 48">
            <a:extLst>
              <a:ext uri="{FF2B5EF4-FFF2-40B4-BE49-F238E27FC236}">
                <a16:creationId xmlns:a16="http://schemas.microsoft.com/office/drawing/2014/main" id="{23ED4982-2C62-2441-9E66-D4AD6EB869C1}"/>
              </a:ext>
            </a:extLst>
          </p:cNvPr>
          <p:cNvSpPr/>
          <p:nvPr/>
        </p:nvSpPr>
        <p:spPr>
          <a:xfrm rot="5400000">
            <a:off x="5484162" y="1987023"/>
            <a:ext cx="423949" cy="31265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id="{B27BE70C-34EB-6946-9141-1F75718FEBA3}"/>
              </a:ext>
            </a:extLst>
          </p:cNvPr>
          <p:cNvSpPr/>
          <p:nvPr/>
        </p:nvSpPr>
        <p:spPr>
          <a:xfrm rot="5400000">
            <a:off x="4248991" y="1996015"/>
            <a:ext cx="423949" cy="31265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ight Arrow 50">
            <a:extLst>
              <a:ext uri="{FF2B5EF4-FFF2-40B4-BE49-F238E27FC236}">
                <a16:creationId xmlns:a16="http://schemas.microsoft.com/office/drawing/2014/main" id="{9A22D006-D80E-454F-91F1-54B4EE001C6D}"/>
              </a:ext>
            </a:extLst>
          </p:cNvPr>
          <p:cNvSpPr/>
          <p:nvPr/>
        </p:nvSpPr>
        <p:spPr>
          <a:xfrm rot="5400000">
            <a:off x="3128063" y="1981301"/>
            <a:ext cx="423949" cy="31265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ight Arrow 51">
            <a:extLst>
              <a:ext uri="{FF2B5EF4-FFF2-40B4-BE49-F238E27FC236}">
                <a16:creationId xmlns:a16="http://schemas.microsoft.com/office/drawing/2014/main" id="{4F9269D2-CE15-F144-8B7D-EF62471C78B4}"/>
              </a:ext>
            </a:extLst>
          </p:cNvPr>
          <p:cNvSpPr/>
          <p:nvPr/>
        </p:nvSpPr>
        <p:spPr>
          <a:xfrm rot="5400000">
            <a:off x="1988484" y="1981302"/>
            <a:ext cx="423949" cy="31265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ight Arrow 52">
            <a:extLst>
              <a:ext uri="{FF2B5EF4-FFF2-40B4-BE49-F238E27FC236}">
                <a16:creationId xmlns:a16="http://schemas.microsoft.com/office/drawing/2014/main" id="{F2E7167C-C613-F74A-9C87-781725C3CD19}"/>
              </a:ext>
            </a:extLst>
          </p:cNvPr>
          <p:cNvSpPr/>
          <p:nvPr/>
        </p:nvSpPr>
        <p:spPr>
          <a:xfrm rot="16200000">
            <a:off x="3835597" y="3213942"/>
            <a:ext cx="423949" cy="31265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ACC1FE4-43BC-6945-9C4D-F738AFC08277}"/>
              </a:ext>
            </a:extLst>
          </p:cNvPr>
          <p:cNvSpPr/>
          <p:nvPr/>
        </p:nvSpPr>
        <p:spPr>
          <a:xfrm>
            <a:off x="9636249" y="3425796"/>
            <a:ext cx="14053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Avenir Next Condensed" panose="020B0506020202020204" pitchFamily="34" charset="0"/>
              </a:rPr>
              <a:t>VALUE</a:t>
            </a:r>
          </a:p>
          <a:p>
            <a:pPr algn="ctr"/>
            <a:r>
              <a:rPr lang="en-US" b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CREATION</a:t>
            </a:r>
            <a:endParaRPr lang="en-US" dirty="0">
              <a:latin typeface="Avenir Next Condensed" panose="020B0506020202020204" pitchFamily="34" charset="0"/>
            </a:endParaRPr>
          </a:p>
        </p:txBody>
      </p:sp>
      <p:sp>
        <p:nvSpPr>
          <p:cNvPr id="55" name="Right Arrow 54">
            <a:extLst>
              <a:ext uri="{FF2B5EF4-FFF2-40B4-BE49-F238E27FC236}">
                <a16:creationId xmlns:a16="http://schemas.microsoft.com/office/drawing/2014/main" id="{95BBC067-2713-5C43-B5B4-7B49979420A6}"/>
              </a:ext>
            </a:extLst>
          </p:cNvPr>
          <p:cNvSpPr/>
          <p:nvPr/>
        </p:nvSpPr>
        <p:spPr>
          <a:xfrm>
            <a:off x="9490709" y="3704578"/>
            <a:ext cx="423949" cy="31265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6F3FDC-3EE6-1B42-9E8E-40E7D9D82418}"/>
              </a:ext>
            </a:extLst>
          </p:cNvPr>
          <p:cNvSpPr txBox="1"/>
          <p:nvPr/>
        </p:nvSpPr>
        <p:spPr>
          <a:xfrm>
            <a:off x="4304638" y="6259858"/>
            <a:ext cx="2253871" cy="2616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latin typeface="Avenir Next Condensed" panose="020B0506020202020204" pitchFamily="34" charset="0"/>
              </a:rPr>
              <a:t>© 2019 Christian Sarkar and Philip Kotler.</a:t>
            </a:r>
            <a:endParaRPr sz="1100" dirty="0">
              <a:latin typeface="Avenir Next Condensed" panose="020B0506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8DAAAE85-D890-1147-8295-3597C30C6F3F}"/>
              </a:ext>
            </a:extLst>
          </p:cNvPr>
          <p:cNvSpPr/>
          <p:nvPr/>
        </p:nvSpPr>
        <p:spPr>
          <a:xfrm>
            <a:off x="2717545" y="5194647"/>
            <a:ext cx="2866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GLOBAL PARTNER ECOSYSTEM</a:t>
            </a:r>
            <a:endParaRPr lang="en-US" dirty="0">
              <a:latin typeface="Avenir Next Condensed" panose="020B0506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7430EAE-732F-A646-8362-A744C3ED737D}"/>
              </a:ext>
            </a:extLst>
          </p:cNvPr>
          <p:cNvSpPr/>
          <p:nvPr/>
        </p:nvSpPr>
        <p:spPr>
          <a:xfrm>
            <a:off x="2127812" y="5569559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CB0ABF8-58C5-C04D-8988-5CE48FC156DC}"/>
              </a:ext>
            </a:extLst>
          </p:cNvPr>
          <p:cNvSpPr/>
          <p:nvPr/>
        </p:nvSpPr>
        <p:spPr>
          <a:xfrm>
            <a:off x="2800607" y="5577408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DD4507A-EF2C-C647-B3E8-892FE38ECFFF}"/>
              </a:ext>
            </a:extLst>
          </p:cNvPr>
          <p:cNvSpPr/>
          <p:nvPr/>
        </p:nvSpPr>
        <p:spPr>
          <a:xfrm>
            <a:off x="3473402" y="5577408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54C0261-8D50-964C-8D56-41535A65E210}"/>
              </a:ext>
            </a:extLst>
          </p:cNvPr>
          <p:cNvSpPr/>
          <p:nvPr/>
        </p:nvSpPr>
        <p:spPr>
          <a:xfrm>
            <a:off x="4146197" y="5577408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8920BE9-4F26-5D49-90EF-66B5E56F6B56}"/>
              </a:ext>
            </a:extLst>
          </p:cNvPr>
          <p:cNvSpPr/>
          <p:nvPr/>
        </p:nvSpPr>
        <p:spPr>
          <a:xfrm>
            <a:off x="4818992" y="5577408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DE76CAC-FE86-6B4A-BB90-4AC1CB7E9085}"/>
              </a:ext>
            </a:extLst>
          </p:cNvPr>
          <p:cNvSpPr/>
          <p:nvPr/>
        </p:nvSpPr>
        <p:spPr>
          <a:xfrm>
            <a:off x="5492811" y="5569559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800" dirty="0">
              <a:solidFill>
                <a:prstClr val="white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65" name="Right Arrow 64">
            <a:extLst>
              <a:ext uri="{FF2B5EF4-FFF2-40B4-BE49-F238E27FC236}">
                <a16:creationId xmlns:a16="http://schemas.microsoft.com/office/drawing/2014/main" id="{A063DC4D-5F5A-4042-A3CA-987EEAD8425B}"/>
              </a:ext>
            </a:extLst>
          </p:cNvPr>
          <p:cNvSpPr/>
          <p:nvPr/>
        </p:nvSpPr>
        <p:spPr>
          <a:xfrm rot="16200000">
            <a:off x="3858153" y="4730689"/>
            <a:ext cx="423949" cy="31265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23">
            <a:extLst>
              <a:ext uri="{FF2B5EF4-FFF2-40B4-BE49-F238E27FC236}">
                <a16:creationId xmlns:a16="http://schemas.microsoft.com/office/drawing/2014/main" id="{D7B942C4-9F0A-CE4E-A394-E85F5C055F24}"/>
              </a:ext>
            </a:extLst>
          </p:cNvPr>
          <p:cNvSpPr txBox="1"/>
          <p:nvPr/>
        </p:nvSpPr>
        <p:spPr>
          <a:xfrm>
            <a:off x="6638071" y="5637333"/>
            <a:ext cx="2253871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700"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defRPr>
            </a:pPr>
            <a:r>
              <a:rPr sz="1100" b="1" i="1" dirty="0">
                <a:latin typeface="Avenir Next Condensed" panose="020B0506020202020204" pitchFamily="34" charset="0"/>
              </a:rPr>
              <a:t>COMMON GOOD: </a:t>
            </a:r>
            <a:r>
              <a:rPr sz="1100" i="1" dirty="0">
                <a:latin typeface="Avenir Next Condensed" panose="020B0506020202020204" pitchFamily="34" charset="0"/>
              </a:rPr>
              <a:t>“what is shared and beneficial for all or most members of a given community, or alternatively, what is achieved by citizenship, collective action, and active participation in the realm of politics and public service.”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CC90CAC-02C1-C342-8E79-3DC0DC9206D5}"/>
              </a:ext>
            </a:extLst>
          </p:cNvPr>
          <p:cNvSpPr/>
          <p:nvPr/>
        </p:nvSpPr>
        <p:spPr>
          <a:xfrm>
            <a:off x="8769856" y="2380060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white"/>
                </a:solidFill>
                <a:latin typeface="Avenir Next Condensed" panose="020B0506020202020204" pitchFamily="34" charset="0"/>
              </a:rPr>
              <a:t>A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1DC515-C2B5-3247-84FD-E0A745434337}"/>
              </a:ext>
            </a:extLst>
          </p:cNvPr>
          <p:cNvSpPr/>
          <p:nvPr/>
        </p:nvSpPr>
        <p:spPr>
          <a:xfrm>
            <a:off x="8769856" y="3008869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white"/>
                </a:solidFill>
                <a:latin typeface="Avenir Next Condensed" panose="020B0506020202020204" pitchFamily="34" charset="0"/>
              </a:rPr>
              <a:t>B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DF9EAA0-7EAE-EB4F-8B1A-A1680BCCE740}"/>
              </a:ext>
            </a:extLst>
          </p:cNvPr>
          <p:cNvSpPr/>
          <p:nvPr/>
        </p:nvSpPr>
        <p:spPr>
          <a:xfrm>
            <a:off x="8769856" y="3632891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white"/>
                </a:solidFill>
                <a:latin typeface="Avenir Next Condensed" panose="020B0506020202020204" pitchFamily="34" charset="0"/>
              </a:rPr>
              <a:t>C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6DB4AA54-BB5B-D84D-B819-6653640C55E7}"/>
              </a:ext>
            </a:extLst>
          </p:cNvPr>
          <p:cNvSpPr/>
          <p:nvPr/>
        </p:nvSpPr>
        <p:spPr>
          <a:xfrm>
            <a:off x="8769856" y="4256913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white"/>
                </a:solidFill>
                <a:latin typeface="Avenir Next Condensed" panose="020B0506020202020204" pitchFamily="34" charset="0"/>
              </a:rPr>
              <a:t>D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BC4C838-737D-1846-9662-B093B7010921}"/>
              </a:ext>
            </a:extLst>
          </p:cNvPr>
          <p:cNvSpPr/>
          <p:nvPr/>
        </p:nvSpPr>
        <p:spPr>
          <a:xfrm>
            <a:off x="8769856" y="4889163"/>
            <a:ext cx="592132" cy="5091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>
                <a:solidFill>
                  <a:prstClr val="white"/>
                </a:solidFill>
                <a:latin typeface="Avenir Next Condensed" panose="020B0506020202020204" pitchFamily="34" charset="0"/>
              </a:rPr>
              <a:t>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66C8F1-A58C-A949-9314-772DE902ECF0}"/>
              </a:ext>
            </a:extLst>
          </p:cNvPr>
          <p:cNvSpPr/>
          <p:nvPr/>
        </p:nvSpPr>
        <p:spPr>
          <a:xfrm>
            <a:off x="1859136" y="1186049"/>
            <a:ext cx="4510259" cy="50344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>
            <a:extLst>
              <a:ext uri="{FF2B5EF4-FFF2-40B4-BE49-F238E27FC236}">
                <a16:creationId xmlns:a16="http://schemas.microsoft.com/office/drawing/2014/main" id="{A201E940-A044-854B-9734-B31FD2E0C830}"/>
              </a:ext>
            </a:extLst>
          </p:cNvPr>
          <p:cNvSpPr/>
          <p:nvPr/>
        </p:nvSpPr>
        <p:spPr>
          <a:xfrm rot="10800000">
            <a:off x="6550717" y="4955770"/>
            <a:ext cx="2094027" cy="31265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599E71-EEC0-0442-A381-E4798E199050}"/>
              </a:ext>
            </a:extLst>
          </p:cNvPr>
          <p:cNvSpPr/>
          <p:nvPr/>
        </p:nvSpPr>
        <p:spPr>
          <a:xfrm>
            <a:off x="7219060" y="5206312"/>
            <a:ext cx="7537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LESSONS</a:t>
            </a:r>
            <a:endParaRPr lang="en-US" sz="1400" i="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17D484E-D01F-9D44-815B-D248E1BE4EB5}"/>
              </a:ext>
            </a:extLst>
          </p:cNvPr>
          <p:cNvSpPr txBox="1"/>
          <p:nvPr/>
        </p:nvSpPr>
        <p:spPr>
          <a:xfrm>
            <a:off x="3018032" y="56116"/>
            <a:ext cx="554169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>
                <a:latin typeface="Avenir Next Condensed" panose="020B0506020202020204" pitchFamily="34" charset="0"/>
                <a:cs typeface="Futura"/>
              </a:rPr>
              <a:t>ARCHITECTING A PLATFORM </a:t>
            </a:r>
            <a:r>
              <a:rPr lang="en-US" sz="3200" i="1" dirty="0">
                <a:latin typeface="Avenir Next Condensed" panose="020B0506020202020204" pitchFamily="34" charset="0"/>
                <a:cs typeface="Futura"/>
              </a:rPr>
              <a:t>for </a:t>
            </a:r>
            <a:r>
              <a:rPr lang="en-US" sz="3200" b="1" dirty="0">
                <a:latin typeface="Avenir Next Condensed" panose="020B0506020202020204" pitchFamily="34" charset="0"/>
                <a:cs typeface="Futura"/>
              </a:rPr>
              <a:t>THE COMMON GOOD</a:t>
            </a:r>
          </a:p>
        </p:txBody>
      </p:sp>
      <p:sp>
        <p:nvSpPr>
          <p:cNvPr id="72" name="Right Arrow 71">
            <a:extLst>
              <a:ext uri="{FF2B5EF4-FFF2-40B4-BE49-F238E27FC236}">
                <a16:creationId xmlns:a16="http://schemas.microsoft.com/office/drawing/2014/main" id="{FC65A15B-B491-5849-8D07-2B6B0605B177}"/>
              </a:ext>
            </a:extLst>
          </p:cNvPr>
          <p:cNvSpPr/>
          <p:nvPr/>
        </p:nvSpPr>
        <p:spPr>
          <a:xfrm>
            <a:off x="6550717" y="4142031"/>
            <a:ext cx="2090418" cy="31265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Rectangle 1">
            <a:extLst>
              <a:ext uri="{FF2B5EF4-FFF2-40B4-BE49-F238E27FC236}">
                <a16:creationId xmlns:a16="http://schemas.microsoft.com/office/drawing/2014/main" id="{D698B797-A28C-BC4D-BC67-5DFC4023D871}"/>
              </a:ext>
            </a:extLst>
          </p:cNvPr>
          <p:cNvSpPr txBox="1"/>
          <p:nvPr/>
        </p:nvSpPr>
        <p:spPr>
          <a:xfrm>
            <a:off x="8447686" y="1777489"/>
            <a:ext cx="127784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algn="ctr">
              <a:defRPr sz="6000" b="1"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sz="1400" dirty="0">
                <a:solidFill>
                  <a:srgbClr val="C00000"/>
                </a:solidFill>
              </a:rPr>
              <a:t>COMMON GOOD</a:t>
            </a:r>
            <a:br>
              <a:rPr lang="en-US" sz="1400" dirty="0">
                <a:solidFill>
                  <a:srgbClr val="C00000"/>
                </a:solidFill>
              </a:rPr>
            </a:br>
            <a:r>
              <a:rPr lang="en-US" sz="1400" dirty="0">
                <a:solidFill>
                  <a:srgbClr val="C00000"/>
                </a:solidFill>
              </a:rPr>
              <a:t>PROJECTS</a:t>
            </a:r>
            <a:endParaRPr sz="14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D88DB1-66D0-F64A-B22B-C03E51BAF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776" y="2049572"/>
            <a:ext cx="2090359" cy="2040696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5CE41F4C-3921-D345-9104-A88F598F79EE}"/>
              </a:ext>
            </a:extLst>
          </p:cNvPr>
          <p:cNvSpPr/>
          <p:nvPr/>
        </p:nvSpPr>
        <p:spPr>
          <a:xfrm>
            <a:off x="7208999" y="4397450"/>
            <a:ext cx="777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DELIVERY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12631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38CE0BF-5B3D-7443-A032-09AB20A54415}"/>
              </a:ext>
            </a:extLst>
          </p:cNvPr>
          <p:cNvSpPr/>
          <p:nvPr/>
        </p:nvSpPr>
        <p:spPr>
          <a:xfrm>
            <a:off x="7107815" y="5112255"/>
            <a:ext cx="1426464" cy="14264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7955B70-D99C-CE43-808D-80C9A945FF29}"/>
              </a:ext>
            </a:extLst>
          </p:cNvPr>
          <p:cNvSpPr/>
          <p:nvPr/>
        </p:nvSpPr>
        <p:spPr>
          <a:xfrm>
            <a:off x="7102661" y="317566"/>
            <a:ext cx="1426464" cy="14264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1BD0D1D-ADC8-E148-8E89-2178A706B1E1}"/>
              </a:ext>
            </a:extLst>
          </p:cNvPr>
          <p:cNvSpPr/>
          <p:nvPr/>
        </p:nvSpPr>
        <p:spPr>
          <a:xfrm>
            <a:off x="3825893" y="3044582"/>
            <a:ext cx="1426464" cy="14264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  <a:latin typeface="Avenir Next Condensed" panose="020B0506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E98F3B2-5FC6-D14D-8AF4-90E6697DC741}"/>
              </a:ext>
            </a:extLst>
          </p:cNvPr>
          <p:cNvSpPr/>
          <p:nvPr/>
        </p:nvSpPr>
        <p:spPr>
          <a:xfrm>
            <a:off x="7773166" y="1846526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HOPE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3A4725-CC62-2644-8F69-AD33B60A7630}"/>
              </a:ext>
            </a:extLst>
          </p:cNvPr>
          <p:cNvSpPr/>
          <p:nvPr/>
        </p:nvSpPr>
        <p:spPr>
          <a:xfrm>
            <a:off x="7810565" y="4721087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FEAR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BCE7317-E5FC-2741-871E-61ABBB7E002C}"/>
              </a:ext>
            </a:extLst>
          </p:cNvPr>
          <p:cNvSpPr/>
          <p:nvPr/>
        </p:nvSpPr>
        <p:spPr>
          <a:xfrm>
            <a:off x="3825893" y="317566"/>
            <a:ext cx="1426464" cy="1426464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188F48-8DFC-D642-9D97-6D67C572370E}"/>
              </a:ext>
            </a:extLst>
          </p:cNvPr>
          <p:cNvSpPr/>
          <p:nvPr/>
        </p:nvSpPr>
        <p:spPr>
          <a:xfrm>
            <a:off x="3787371" y="782512"/>
            <a:ext cx="142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>
                <a:solidFill>
                  <a:prstClr val="white"/>
                </a:solidFill>
              </a:rPr>
              <a:t> </a:t>
            </a:r>
            <a:r>
              <a:rPr lang="en-US" sz="2800" b="1" dirty="0">
                <a:solidFill>
                  <a:prstClr val="white"/>
                </a:solidFill>
                <a:latin typeface="Avenir Next Condensed" panose="020B0506020202020204" pitchFamily="34" charset="0"/>
              </a:rPr>
              <a:t>VISION</a:t>
            </a:r>
            <a:endParaRPr lang="en-US" sz="2800" b="1" dirty="0">
              <a:latin typeface="Avenir Next Condensed" panose="020B0506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014DDB5-A5DF-DF4D-893E-A1558001BABF}"/>
              </a:ext>
            </a:extLst>
          </p:cNvPr>
          <p:cNvCxnSpPr>
            <a:cxnSpLocks/>
            <a:stCxn id="7" idx="6"/>
            <a:endCxn id="3" idx="2"/>
          </p:cNvCxnSpPr>
          <p:nvPr/>
        </p:nvCxnSpPr>
        <p:spPr>
          <a:xfrm>
            <a:off x="5252357" y="1030798"/>
            <a:ext cx="1850304" cy="0"/>
          </a:xfrm>
          <a:prstGeom prst="line">
            <a:avLst/>
          </a:prstGeom>
          <a:ln w="635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0BA1A5-ECA3-6A4D-9E18-2E382D361AEB}"/>
              </a:ext>
            </a:extLst>
          </p:cNvPr>
          <p:cNvCxnSpPr>
            <a:cxnSpLocks/>
            <a:stCxn id="4" idx="0"/>
            <a:endCxn id="7" idx="4"/>
          </p:cNvCxnSpPr>
          <p:nvPr/>
        </p:nvCxnSpPr>
        <p:spPr>
          <a:xfrm flipV="1">
            <a:off x="4539125" y="1744030"/>
            <a:ext cx="0" cy="1300552"/>
          </a:xfrm>
          <a:prstGeom prst="line">
            <a:avLst/>
          </a:prstGeom>
          <a:ln w="63500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485C52F-F4D0-C04A-8BCE-509ADFA6B014}"/>
              </a:ext>
            </a:extLst>
          </p:cNvPr>
          <p:cNvSpPr/>
          <p:nvPr/>
        </p:nvSpPr>
        <p:spPr>
          <a:xfrm>
            <a:off x="7170325" y="613744"/>
            <a:ext cx="128047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" b="1" dirty="0">
                <a:solidFill>
                  <a:prstClr val="white"/>
                </a:solidFill>
                <a:latin typeface="Avenir Next Condensed" panose="020B0506020202020204" pitchFamily="34" charset="0"/>
              </a:rPr>
              <a:t>FUTURE</a:t>
            </a:r>
            <a:br>
              <a:rPr lang="en-US" sz="2500" b="1" dirty="0">
                <a:solidFill>
                  <a:prstClr val="white"/>
                </a:solidFill>
                <a:latin typeface="Avenir Next Condensed" panose="020B0506020202020204" pitchFamily="34" charset="0"/>
              </a:rPr>
            </a:br>
            <a:r>
              <a:rPr lang="en-US" sz="2500" b="1" dirty="0">
                <a:solidFill>
                  <a:prstClr val="white"/>
                </a:solidFill>
                <a:latin typeface="Avenir Next Condensed" panose="020B0506020202020204" pitchFamily="34" charset="0"/>
              </a:rPr>
              <a:t>SUCCESS</a:t>
            </a:r>
            <a:endParaRPr lang="en-US" sz="2500" b="1" dirty="0">
              <a:latin typeface="Avenir Next Condensed" panose="020B0506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82F3D1-38AC-2F47-BFE1-9018A86FC8EF}"/>
              </a:ext>
            </a:extLst>
          </p:cNvPr>
          <p:cNvSpPr/>
          <p:nvPr/>
        </p:nvSpPr>
        <p:spPr>
          <a:xfrm>
            <a:off x="7239895" y="5407844"/>
            <a:ext cx="1208985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" b="1" dirty="0">
                <a:solidFill>
                  <a:prstClr val="white"/>
                </a:solidFill>
                <a:latin typeface="Avenir Next Condensed" panose="020B0506020202020204" pitchFamily="34" charset="0"/>
              </a:rPr>
              <a:t>FUTURE</a:t>
            </a:r>
            <a:br>
              <a:rPr lang="en-US" sz="2500" b="1" dirty="0">
                <a:solidFill>
                  <a:prstClr val="white"/>
                </a:solidFill>
                <a:latin typeface="Avenir Next Condensed" panose="020B0506020202020204" pitchFamily="34" charset="0"/>
              </a:rPr>
            </a:br>
            <a:r>
              <a:rPr lang="en-US" sz="2500" b="1" dirty="0">
                <a:solidFill>
                  <a:prstClr val="white"/>
                </a:solidFill>
                <a:latin typeface="Avenir Next Condensed" panose="020B0506020202020204" pitchFamily="34" charset="0"/>
              </a:rPr>
              <a:t>FAILURE</a:t>
            </a:r>
            <a:endParaRPr lang="en-US" sz="2500" b="1" dirty="0">
              <a:latin typeface="Avenir Next Condensed" panose="020B0506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C4FB64-872C-4F48-BFA2-8ECC316A4EF3}"/>
              </a:ext>
            </a:extLst>
          </p:cNvPr>
          <p:cNvSpPr/>
          <p:nvPr/>
        </p:nvSpPr>
        <p:spPr>
          <a:xfrm>
            <a:off x="3525402" y="3348272"/>
            <a:ext cx="20274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prstClr val="white"/>
                </a:solidFill>
                <a:latin typeface="Avenir Next Condensed" panose="020B0506020202020204" pitchFamily="34" charset="0"/>
              </a:rPr>
              <a:t>THE</a:t>
            </a:r>
            <a:br>
              <a:rPr lang="en-US" sz="2400" b="1" dirty="0">
                <a:solidFill>
                  <a:prstClr val="white"/>
                </a:solidFill>
                <a:latin typeface="Avenir Next Condensed" panose="020B0506020202020204" pitchFamily="34" charset="0"/>
              </a:rPr>
            </a:br>
            <a:r>
              <a:rPr lang="en-US" sz="2400" b="1" dirty="0">
                <a:solidFill>
                  <a:prstClr val="white"/>
                </a:solidFill>
                <a:latin typeface="Avenir Next Condensed" panose="020B0506020202020204" pitchFamily="34" charset="0"/>
              </a:rPr>
              <a:t>PRESENT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142F84-6305-6A40-90E7-B52BE92FAA9C}"/>
              </a:ext>
            </a:extLst>
          </p:cNvPr>
          <p:cNvSpPr/>
          <p:nvPr/>
        </p:nvSpPr>
        <p:spPr>
          <a:xfrm>
            <a:off x="4587492" y="6285842"/>
            <a:ext cx="218361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Avenir Next Condensed" panose="020B0506020202020204" pitchFamily="34" charset="0"/>
              </a:rPr>
              <a:t>©2019 Christian Sarkar and Philip Kotler</a:t>
            </a:r>
            <a:endParaRPr lang="en-US" sz="1100" dirty="0">
              <a:latin typeface="Avenir Next Condensed" panose="020B0506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28ACB32-1BA6-B84A-A09C-1169508D4A97}"/>
              </a:ext>
            </a:extLst>
          </p:cNvPr>
          <p:cNvSpPr/>
          <p:nvPr/>
        </p:nvSpPr>
        <p:spPr>
          <a:xfrm>
            <a:off x="3522280" y="5462540"/>
            <a:ext cx="34205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Avenir Next Condensed" panose="020B0506020202020204" pitchFamily="34" charset="0"/>
                <a:cs typeface="Avenir Next Condensed Regular"/>
              </a:rPr>
              <a:t>STRUCTURE </a:t>
            </a:r>
            <a:r>
              <a:rPr lang="en-US" sz="2800" i="1" dirty="0">
                <a:solidFill>
                  <a:prstClr val="black"/>
                </a:solidFill>
                <a:latin typeface="Avenir Next Condensed" panose="020B0506020202020204" pitchFamily="34" charset="0"/>
                <a:cs typeface="Avenir Next Condensed Regular"/>
              </a:rPr>
              <a:t>of a </a:t>
            </a:r>
            <a:br>
              <a:rPr lang="en-US" sz="2800" i="1" dirty="0">
                <a:solidFill>
                  <a:prstClr val="black"/>
                </a:solidFill>
                <a:latin typeface="Avenir Next Condensed" panose="020B0506020202020204" pitchFamily="34" charset="0"/>
                <a:cs typeface="Avenir Next Condensed Regular"/>
              </a:rPr>
            </a:br>
            <a:r>
              <a:rPr lang="en-US" sz="2800" b="1" dirty="0">
                <a:solidFill>
                  <a:prstClr val="black"/>
                </a:solidFill>
                <a:latin typeface="Avenir Next Condensed" panose="020B0506020202020204" pitchFamily="34" charset="0"/>
                <a:cs typeface="Avenir Next Condensed Regular"/>
              </a:rPr>
              <a:t>CULTURAL NARRATIVE</a:t>
            </a:r>
            <a:endParaRPr lang="en-US" sz="28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F282DC-9227-AA4C-80C9-38C0FE218B80}"/>
              </a:ext>
            </a:extLst>
          </p:cNvPr>
          <p:cNvSpPr/>
          <p:nvPr/>
        </p:nvSpPr>
        <p:spPr>
          <a:xfrm>
            <a:off x="6286500" y="2127949"/>
            <a:ext cx="1705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Avenir Next Condensed" panose="020B0506020202020204" pitchFamily="34" charset="0"/>
              </a:rPr>
              <a:t>What must be done to get there?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62E09E-80F5-904C-908B-2C527574234F}"/>
              </a:ext>
            </a:extLst>
          </p:cNvPr>
          <p:cNvSpPr/>
          <p:nvPr/>
        </p:nvSpPr>
        <p:spPr>
          <a:xfrm>
            <a:off x="5606383" y="4590669"/>
            <a:ext cx="1734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latin typeface="Avenir Next Condensed" panose="020B0506020202020204" pitchFamily="34" charset="0"/>
              </a:rPr>
              <a:t>What are the biggest threats?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3065E40-EA9C-1A47-B5FA-40459A4CF5B5}"/>
              </a:ext>
            </a:extLst>
          </p:cNvPr>
          <p:cNvSpPr/>
          <p:nvPr/>
        </p:nvSpPr>
        <p:spPr>
          <a:xfrm rot="18968996">
            <a:off x="4165351" y="1965892"/>
            <a:ext cx="5211505" cy="2125218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1104832"/>
              </a:avLst>
            </a:prstTxWarp>
            <a:spAutoFit/>
          </a:bodyPr>
          <a:lstStyle/>
          <a:p>
            <a:pPr marL="228600" lvl="0" indent="-228600" algn="ctr">
              <a:buFontTx/>
              <a:buAutoNum type="arabicPeriod"/>
            </a:pPr>
            <a:r>
              <a:rPr lang="en-US" sz="2000" b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WHAT is our DESTINY?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6D4F8BF-7074-9947-80C7-2000259CDB2E}"/>
              </a:ext>
            </a:extLst>
          </p:cNvPr>
          <p:cNvSpPr/>
          <p:nvPr/>
        </p:nvSpPr>
        <p:spPr>
          <a:xfrm rot="2273238">
            <a:off x="3978423" y="3611738"/>
            <a:ext cx="3665600" cy="2733506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2298965"/>
              </a:avLst>
            </a:prstTxWarp>
            <a:spAutoFit/>
          </a:bodyPr>
          <a:lstStyle/>
          <a:p>
            <a:pPr marL="228600" lvl="0" indent="-228600" algn="ctr">
              <a:buFontTx/>
              <a:buAutoNum type="arabicPeriod"/>
            </a:pPr>
            <a:r>
              <a:rPr lang="en-US" sz="2000" b="1" dirty="0">
                <a:solidFill>
                  <a:prstClr val="black"/>
                </a:solidFill>
                <a:latin typeface="Avenir Next Condensed" panose="020B0506020202020204" pitchFamily="34" charset="0"/>
              </a:rPr>
              <a:t>WHO or WHAT is the ENEMY?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07D8A4-7CB1-4545-83FB-CB2BF47D5F2F}"/>
              </a:ext>
            </a:extLst>
          </p:cNvPr>
          <p:cNvSpPr/>
          <p:nvPr/>
        </p:nvSpPr>
        <p:spPr>
          <a:xfrm rot="18968996">
            <a:off x="4317751" y="2118292"/>
            <a:ext cx="5211505" cy="2125218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1104832"/>
              </a:avLst>
            </a:prstTxWarp>
            <a:spAutoFit/>
          </a:bodyPr>
          <a:lstStyle/>
          <a:p>
            <a:pPr marL="228600" lvl="0" indent="-228600" algn="ctr">
              <a:buFontTx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Avenir Next Condensed" panose="020B0506020202020204" pitchFamily="34" charset="0"/>
              </a:rPr>
              <a:t>trajectory of hope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55BCEDF-5A29-DA43-9962-BD856226D043}"/>
              </a:ext>
            </a:extLst>
          </p:cNvPr>
          <p:cNvSpPr/>
          <p:nvPr/>
        </p:nvSpPr>
        <p:spPr>
          <a:xfrm rot="2273238">
            <a:off x="3843524" y="3780691"/>
            <a:ext cx="3665600" cy="2733506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2298965"/>
              </a:avLst>
            </a:prstTxWarp>
            <a:spAutoFit/>
          </a:bodyPr>
          <a:lstStyle/>
          <a:p>
            <a:pPr marL="228600" lvl="0" indent="-228600" algn="ctr">
              <a:buFontTx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Avenir Next Condensed" panose="020B0506020202020204" pitchFamily="34" charset="0"/>
              </a:rPr>
              <a:t>trajectory of fear</a:t>
            </a:r>
          </a:p>
        </p:txBody>
      </p:sp>
    </p:spTree>
    <p:extLst>
      <p:ext uri="{BB962C8B-B14F-4D97-AF65-F5344CB8AC3E}">
        <p14:creationId xmlns:p14="http://schemas.microsoft.com/office/powerpoint/2010/main" val="3901547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6126517997334D91E53431C65E4D6B" ma:contentTypeVersion="10" ma:contentTypeDescription="Create a new document." ma:contentTypeScope="" ma:versionID="0a2afeaf563955a2cf8776e8f1437095">
  <xsd:schema xmlns:xsd="http://www.w3.org/2001/XMLSchema" xmlns:xs="http://www.w3.org/2001/XMLSchema" xmlns:p="http://schemas.microsoft.com/office/2006/metadata/properties" xmlns:ns2="26c2e727-2f0d-48bf-9251-b80434e351af" xmlns:ns3="67d0f3fe-3e97-4055-b051-a9bc1cbd7eef" targetNamespace="http://schemas.microsoft.com/office/2006/metadata/properties" ma:root="true" ma:fieldsID="1ea7ee5c17973b052f0fbe2db2f0a029" ns2:_="" ns3:_="">
    <xsd:import namespace="26c2e727-2f0d-48bf-9251-b80434e351af"/>
    <xsd:import namespace="67d0f3fe-3e97-4055-b051-a9bc1cbd7e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2e727-2f0d-48bf-9251-b80434e351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0f3fe-3e97-4055-b051-a9bc1cbd7ee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DFF2C2-830B-407A-836B-A83192C05F02}"/>
</file>

<file path=customXml/itemProps2.xml><?xml version="1.0" encoding="utf-8"?>
<ds:datastoreItem xmlns:ds="http://schemas.openxmlformats.org/officeDocument/2006/customXml" ds:itemID="{3B0B5EC9-4C36-495A-B158-7F483EB03991}"/>
</file>

<file path=customXml/itemProps3.xml><?xml version="1.0" encoding="utf-8"?>
<ds:datastoreItem xmlns:ds="http://schemas.openxmlformats.org/officeDocument/2006/customXml" ds:itemID="{F953477B-76F5-40D2-B952-B165EEEE757F}"/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161</Words>
  <Application>Microsoft Macintosh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 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Sarkar</dc:creator>
  <cp:lastModifiedBy>Christian Sarkar</cp:lastModifiedBy>
  <cp:revision>2</cp:revision>
  <dcterms:created xsi:type="dcterms:W3CDTF">2019-11-20T21:36:20Z</dcterms:created>
  <dcterms:modified xsi:type="dcterms:W3CDTF">2019-11-20T22:25:18Z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0x010100C96126517997334D91E53431C65E4D6B</vt:lpwstr>
  </property>
</Properties>
</file>